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0" r:id="rId3"/>
    <p:sldId id="403" r:id="rId4"/>
    <p:sldId id="404" r:id="rId5"/>
    <p:sldId id="405" r:id="rId6"/>
    <p:sldId id="406" r:id="rId7"/>
    <p:sldId id="258" r:id="rId8"/>
    <p:sldId id="257" r:id="rId9"/>
    <p:sldId id="263" r:id="rId10"/>
    <p:sldId id="264" r:id="rId11"/>
    <p:sldId id="330" r:id="rId12"/>
    <p:sldId id="401" r:id="rId13"/>
    <p:sldId id="281" r:id="rId14"/>
    <p:sldId id="402" r:id="rId15"/>
    <p:sldId id="395" r:id="rId16"/>
    <p:sldId id="408" r:id="rId17"/>
    <p:sldId id="407" r:id="rId18"/>
    <p:sldId id="327" r:id="rId19"/>
    <p:sldId id="261" r:id="rId20"/>
    <p:sldId id="329" r:id="rId21"/>
    <p:sldId id="259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DE"/>
    <a:srgbClr val="00C18D"/>
    <a:srgbClr val="006666"/>
    <a:srgbClr val="009999"/>
    <a:srgbClr val="00CC66"/>
    <a:srgbClr val="01EBE0"/>
    <a:srgbClr val="00F3C7"/>
    <a:srgbClr val="00B54B"/>
    <a:srgbClr val="244B90"/>
    <a:srgbClr val="12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60B73-A423-B812-5CE1-C8DAD5587D31}" v="389" dt="2023-01-25T19:12:52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0" autoAdjust="0"/>
  </p:normalViewPr>
  <p:slideViewPr>
    <p:cSldViewPr snapToGrid="0">
      <p:cViewPr varScale="1">
        <p:scale>
          <a:sx n="106" d="100"/>
          <a:sy n="106" d="100"/>
        </p:scale>
        <p:origin x="684" y="126"/>
      </p:cViewPr>
      <p:guideLst>
        <p:guide orient="horz" pos="1275"/>
        <p:guide pos="39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80" Type="http://schemas.openxmlformats.org/officeDocument/2006/relationships/viewProps" Target="viewProps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IGNACIO DIAZ SANCHEZ" userId="ba36fe69-f35f-4358-9126-4b1eb463af60" providerId="ADAL" clId="{411FFBA5-0CF3-4001-9009-7607EDD0E2D6}"/>
    <pc:docChg chg="modSld">
      <pc:chgData name="FERNANDO IGNACIO DIAZ SANCHEZ" userId="ba36fe69-f35f-4358-9126-4b1eb463af60" providerId="ADAL" clId="{411FFBA5-0CF3-4001-9009-7607EDD0E2D6}" dt="2023-01-24T15:37:59.073" v="16"/>
      <pc:docMkLst>
        <pc:docMk/>
      </pc:docMkLst>
      <pc:sldChg chg="modSp mod addCm delCm">
        <pc:chgData name="FERNANDO IGNACIO DIAZ SANCHEZ" userId="ba36fe69-f35f-4358-9126-4b1eb463af60" providerId="ADAL" clId="{411FFBA5-0CF3-4001-9009-7607EDD0E2D6}" dt="2023-01-24T15:37:37.786" v="14" actId="20577"/>
        <pc:sldMkLst>
          <pc:docMk/>
          <pc:sldMk cId="2948176432" sldId="263"/>
        </pc:sldMkLst>
        <pc:spChg chg="mod">
          <ac:chgData name="FERNANDO IGNACIO DIAZ SANCHEZ" userId="ba36fe69-f35f-4358-9126-4b1eb463af60" providerId="ADAL" clId="{411FFBA5-0CF3-4001-9009-7607EDD0E2D6}" dt="2023-01-24T15:37:37.786" v="14" actId="20577"/>
          <ac:spMkLst>
            <pc:docMk/>
            <pc:sldMk cId="2948176432" sldId="263"/>
            <ac:spMk id="3" creationId="{1DD37DCA-ED6E-428D-A48F-1565A2EA97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17.515" v="2"/>
              <pc2:cmMkLst xmlns:pc2="http://schemas.microsoft.com/office/powerpoint/2019/9/main/command">
                <pc:docMk/>
                <pc:sldMk cId="2948176432" sldId="263"/>
                <pc2:cmMk id="{2AD84FD1-C35B-47AC-A2DE-C2E82E0790B2}"/>
              </pc2:cmMkLst>
            </pc226:cmChg>
          </p:ext>
        </pc:extLst>
      </pc:sldChg>
      <pc:sldChg chg="modSp mod addCm delCm">
        <pc:chgData name="FERNANDO IGNACIO DIAZ SANCHEZ" userId="ba36fe69-f35f-4358-9126-4b1eb463af60" providerId="ADAL" clId="{411FFBA5-0CF3-4001-9009-7607EDD0E2D6}" dt="2023-01-24T15:37:59.073" v="16"/>
        <pc:sldMkLst>
          <pc:docMk/>
          <pc:sldMk cId="1607001897" sldId="327"/>
        </pc:sldMkLst>
        <pc:spChg chg="mod">
          <ac:chgData name="FERNANDO IGNACIO DIAZ SANCHEZ" userId="ba36fe69-f35f-4358-9126-4b1eb463af60" providerId="ADAL" clId="{411FFBA5-0CF3-4001-9009-7607EDD0E2D6}" dt="2023-01-24T15:37:59.073" v="16"/>
          <ac:spMkLst>
            <pc:docMk/>
            <pc:sldMk cId="1607001897" sldId="327"/>
            <ac:spMk id="6" creationId="{2562361B-123A-158C-5022-4E64314B5E2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55.841" v="15"/>
              <pc2:cmMkLst xmlns:pc2="http://schemas.microsoft.com/office/powerpoint/2019/9/main/command">
                <pc:docMk/>
                <pc:sldMk cId="1607001897" sldId="327"/>
                <pc2:cmMk id="{A950D8D4-F1B5-478C-AAD7-C2E7C3B64820}"/>
              </pc2:cmMkLst>
            </pc226:cmChg>
          </p:ext>
        </pc:extLst>
      </pc:sldChg>
    </pc:docChg>
  </pc:docChgLst>
  <pc:docChgLst>
    <pc:chgData name="DOCENTE - JORGE MARTIN RODRIGUEZ CASTRO" userId="S::c22532@utp.edu.pe::13811e02-3fd9-47f6-ad4d-1015054e9b2f" providerId="AD" clId="Web-{C3D60B73-A423-B812-5CE1-C8DAD5587D31}"/>
    <pc:docChg chg="delSld modSld">
      <pc:chgData name="DOCENTE - JORGE MARTIN RODRIGUEZ CASTRO" userId="S::c22532@utp.edu.pe::13811e02-3fd9-47f6-ad4d-1015054e9b2f" providerId="AD" clId="Web-{C3D60B73-A423-B812-5CE1-C8DAD5587D31}" dt="2023-01-25T19:12:52.820" v="313" actId="1076"/>
      <pc:docMkLst>
        <pc:docMk/>
      </pc:docMkLst>
      <pc:sldChg chg="modSp">
        <pc:chgData name="DOCENTE - JORGE MARTIN RODRIGUEZ CASTRO" userId="S::c22532@utp.edu.pe::13811e02-3fd9-47f6-ad4d-1015054e9b2f" providerId="AD" clId="Web-{C3D60B73-A423-B812-5CE1-C8DAD5587D31}" dt="2023-01-25T18:01:01.781" v="148" actId="20577"/>
        <pc:sldMkLst>
          <pc:docMk/>
          <pc:sldMk cId="0" sldId="258"/>
        </pc:sldMkLst>
        <pc:spChg chg="mod">
          <ac:chgData name="DOCENTE - JORGE MARTIN RODRIGUEZ CASTRO" userId="S::c22532@utp.edu.pe::13811e02-3fd9-47f6-ad4d-1015054e9b2f" providerId="AD" clId="Web-{C3D60B73-A423-B812-5CE1-C8DAD5587D31}" dt="2023-01-25T18:01:01.781" v="148" actId="20577"/>
          <ac:spMkLst>
            <pc:docMk/>
            <pc:sldMk cId="0" sldId="258"/>
            <ac:spMk id="2" creationId="{F54600F7-1DA8-4B6F-94D5-F0D0A43E9216}"/>
          </ac:spMkLst>
        </pc:spChg>
        <pc:spChg chg="mod">
          <ac:chgData name="DOCENTE - JORGE MARTIN RODRIGUEZ CASTRO" userId="S::c22532@utp.edu.pe::13811e02-3fd9-47f6-ad4d-1015054e9b2f" providerId="AD" clId="Web-{C3D60B73-A423-B812-5CE1-C8DAD5587D31}" dt="2023-01-25T18:00:34.218" v="145" actId="20577"/>
          <ac:spMkLst>
            <pc:docMk/>
            <pc:sldMk cId="0" sldId="258"/>
            <ac:spMk id="4" creationId="{CCF98275-87D9-43C9-83FC-5A90372C4F6B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7:54:55.944" v="139" actId="20577"/>
        <pc:sldMkLst>
          <pc:docMk/>
          <pc:sldMk cId="3805705831" sldId="261"/>
        </pc:sldMkLst>
        <pc:spChg chg="mod">
          <ac:chgData name="DOCENTE - JORGE MARTIN RODRIGUEZ CASTRO" userId="S::c22532@utp.edu.pe::13811e02-3fd9-47f6-ad4d-1015054e9b2f" providerId="AD" clId="Web-{C3D60B73-A423-B812-5CE1-C8DAD5587D31}" dt="2023-01-25T17:54:55.944" v="139" actId="20577"/>
          <ac:spMkLst>
            <pc:docMk/>
            <pc:sldMk cId="3805705831" sldId="261"/>
            <ac:spMk id="4" creationId="{13A7D7EB-E94C-4379-ADE6-A12EB7C4CBC6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9:08:50.721" v="308" actId="20577"/>
        <pc:sldMkLst>
          <pc:docMk/>
          <pc:sldMk cId="2636062489" sldId="292"/>
        </pc:sldMkLst>
        <pc:spChg chg="mod">
          <ac:chgData name="DOCENTE - JORGE MARTIN RODRIGUEZ CASTRO" userId="S::c22532@utp.edu.pe::13811e02-3fd9-47f6-ad4d-1015054e9b2f" providerId="AD" clId="Web-{C3D60B73-A423-B812-5CE1-C8DAD5587D31}" dt="2023-01-25T19:08:50.721" v="308" actId="20577"/>
          <ac:spMkLst>
            <pc:docMk/>
            <pc:sldMk cId="2636062489" sldId="292"/>
            <ac:spMk id="4" creationId="{DD9C2857-077D-893F-0202-DEB492C231EF}"/>
          </ac:spMkLst>
        </pc:spChg>
        <pc:spChg chg="mod">
          <ac:chgData name="DOCENTE - JORGE MARTIN RODRIGUEZ CASTRO" userId="S::c22532@utp.edu.pe::13811e02-3fd9-47f6-ad4d-1015054e9b2f" providerId="AD" clId="Web-{C3D60B73-A423-B812-5CE1-C8DAD5587D31}" dt="2023-01-25T18:02:35.596" v="160" actId="20577"/>
          <ac:spMkLst>
            <pc:docMk/>
            <pc:sldMk cId="2636062489" sldId="292"/>
            <ac:spMk id="22" creationId="{AA9BC662-74F9-7FE5-284E-7A2062740620}"/>
          </ac:spMkLst>
        </pc:spChg>
      </pc:sldChg>
      <pc:sldChg chg="addSp delSp modSp">
        <pc:chgData name="DOCENTE - JORGE MARTIN RODRIGUEZ CASTRO" userId="S::c22532@utp.edu.pe::13811e02-3fd9-47f6-ad4d-1015054e9b2f" providerId="AD" clId="Web-{C3D60B73-A423-B812-5CE1-C8DAD5587D31}" dt="2023-01-25T19:07:33.204" v="303"/>
        <pc:sldMkLst>
          <pc:docMk/>
          <pc:sldMk cId="3029022687" sldId="293"/>
        </pc:sldMkLst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8" creationId="{A9DFF664-F900-F7A6-DC60-53C6DAE5DAAF}"/>
          </ac:spMkLst>
        </pc:spChg>
        <pc:spChg chg="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9" creationId="{97DACA4B-A454-4E4A-74DD-BC99030B197C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0" creationId="{D2F8DD8C-A746-0C28-018A-E72C15F1B9AC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1" creationId="{06FC930A-E69E-5100-FC52-3D90ED9E6B72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2" creationId="{A7170D0F-F269-8836-B284-BAC8DF710E0D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3" creationId="{CD506325-23E7-CA8F-F8EA-8F6300A94BA3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14" creationId="{666A6C79-357F-A16F-7138-F9FF128F2F6D}"/>
          </ac:spMkLst>
        </pc:spChg>
        <pc:spChg chg="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0" creationId="{6B3DE9FB-69F8-A15F-BD2F-F81AB1678511}"/>
          </ac:spMkLst>
        </pc:spChg>
        <pc:spChg chg="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2" creationId="{0F0D7AD8-AD59-A42D-17EF-E9C9286EEFD3}"/>
          </ac:spMkLst>
        </pc:spChg>
        <pc:spChg chg="add mod topLvl">
          <ac:chgData name="DOCENTE - JORGE MARTIN RODRIGUEZ CASTRO" userId="S::c22532@utp.edu.pe::13811e02-3fd9-47f6-ad4d-1015054e9b2f" providerId="AD" clId="Web-{C3D60B73-A423-B812-5CE1-C8DAD5587D31}" dt="2023-01-25T19:07:29.782" v="302"/>
          <ac:spMkLst>
            <pc:docMk/>
            <pc:sldMk cId="3029022687" sldId="293"/>
            <ac:spMk id="27" creationId="{E7CF0C8E-DBB6-1F36-731B-67C1BEF74AB8}"/>
          </ac:spMkLst>
        </pc:spChg>
        <pc:grpChg chg="add del">
          <ac:chgData name="DOCENTE - JORGE MARTIN RODRIGUEZ CASTRO" userId="S::c22532@utp.edu.pe::13811e02-3fd9-47f6-ad4d-1015054e9b2f" providerId="AD" clId="Web-{C3D60B73-A423-B812-5CE1-C8DAD5587D31}" dt="2023-01-25T19:07:29.782" v="302"/>
          <ac:grpSpMkLst>
            <pc:docMk/>
            <pc:sldMk cId="3029022687" sldId="293"/>
            <ac:grpSpMk id="29" creationId="{0B58D44D-248E-6211-7BC5-A3B3899EBE70}"/>
          </ac:grpSpMkLst>
        </pc:grpChg>
        <pc:grpChg chg="add">
          <ac:chgData name="DOCENTE - JORGE MARTIN RODRIGUEZ CASTRO" userId="S::c22532@utp.edu.pe::13811e02-3fd9-47f6-ad4d-1015054e9b2f" providerId="AD" clId="Web-{C3D60B73-A423-B812-5CE1-C8DAD5587D31}" dt="2023-01-25T19:07:33.204" v="303"/>
          <ac:grpSpMkLst>
            <pc:docMk/>
            <pc:sldMk cId="3029022687" sldId="293"/>
            <ac:grpSpMk id="31" creationId="{A4B1FB23-CE0B-6B16-1695-4DB4FD5CACE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9:03:34.698" v="250"/>
          <ac:grpSpMkLst>
            <pc:docMk/>
            <pc:sldMk cId="3029022687" sldId="293"/>
            <ac:grpSpMk id="45" creationId="{9B692454-E36F-0304-0F5B-E440384B4F7B}"/>
          </ac:grpSpMkLst>
        </pc:grp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5" creationId="{BC1DF711-06B3-344A-7BE1-3E5E6CE5A532}"/>
          </ac:picMkLst>
        </pc:picChg>
        <pc:picChg chg="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7" creationId="{B9522EE2-80C9-ABC1-0DC7-B811235E3C4E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6" creationId="{DE77C696-5AB3-2BF9-5A83-542DD543669A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7" creationId="{676E8CCE-E13C-79F9-EFB4-37E108538AC2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8" creationId="{827370D8-36E4-7062-A543-6E989E69467C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9" creationId="{65901345-B06D-96C6-AD38-30F9EC1437FB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24" creationId="{7C182ED5-8355-0E13-1A94-D36C6F563792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25" creationId="{22EDFB68-B1B7-3663-E0FF-740EC240C9DD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43" creationId="{C3AC6F0C-80D2-6ABA-65D4-FC0A8B6C400D}"/>
          </ac:picMkLst>
        </pc:picChg>
        <pc:picChg chg="mod topLvl">
          <ac:chgData name="DOCENTE - JORGE MARTIN RODRIGUEZ CASTRO" userId="S::c22532@utp.edu.pe::13811e02-3fd9-47f6-ad4d-1015054e9b2f" providerId="AD" clId="Web-{C3D60B73-A423-B812-5CE1-C8DAD5587D31}" dt="2023-01-25T19:07:29.782" v="302"/>
          <ac:picMkLst>
            <pc:docMk/>
            <pc:sldMk cId="3029022687" sldId="293"/>
            <ac:picMk id="1026" creationId="{4B9E28C1-0710-E703-27EC-B0D32AC5B359}"/>
          </ac:picMkLst>
        </pc:pic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26" creationId="{7E104397-CEC4-FD96-6255-F0655C7C5CB6}"/>
          </ac:cxnSpMkLst>
        </pc:cxnChg>
        <pc:cxnChg chg="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28" creationId="{6B97DD21-5F1A-B8D1-B3E1-9A2B3B447C6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0" creationId="{A756AE97-5CA2-2C34-33E5-641508CA8A87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2" creationId="{B3D3FE4F-FB92-9E77-939E-1C4EA8FCCFF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3" creationId="{9E0CD2D7-853F-8895-3056-599515B3454D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4" creationId="{00641B60-2361-8D08-B32C-F5BAED44758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5" creationId="{ABB7B992-8023-F60B-DB88-9B5C5DAFF47C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6" creationId="{B3A53D4C-3504-6057-4E58-43036C63F8F2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7" creationId="{752B107A-3CF5-E2D3-F68D-0AC9B6BF650A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8" creationId="{9BC01626-710B-E72B-4DC4-D092AB8E95CB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39" creationId="{BDB560F9-3C9A-0DC7-9056-884920515771}"/>
          </ac:cxnSpMkLst>
        </pc:cxnChg>
        <pc:cxnChg chg="mod topLvl">
          <ac:chgData name="DOCENTE - JORGE MARTIN RODRIGUEZ CASTRO" userId="S::c22532@utp.edu.pe::13811e02-3fd9-47f6-ad4d-1015054e9b2f" providerId="AD" clId="Web-{C3D60B73-A423-B812-5CE1-C8DAD5587D31}" dt="2023-01-25T19:07:29.782" v="302"/>
          <ac:cxnSpMkLst>
            <pc:docMk/>
            <pc:sldMk cId="3029022687" sldId="293"/>
            <ac:cxnSpMk id="44" creationId="{E2B39438-8F75-DF9B-DF1D-2774DBADE112}"/>
          </ac:cxnSpMkLst>
        </pc:cxn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6"/>
        <pc:sldMkLst>
          <pc:docMk/>
          <pc:sldMk cId="1471465035" sldId="312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6"/>
        <pc:sldMkLst>
          <pc:docMk/>
          <pc:sldMk cId="2247966570" sldId="316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4"/>
        <pc:sldMkLst>
          <pc:docMk/>
          <pc:sldMk cId="3687630810" sldId="318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7"/>
        <pc:sldMkLst>
          <pc:docMk/>
          <pc:sldMk cId="3515998921" sldId="320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5"/>
        <pc:sldMkLst>
          <pc:docMk/>
          <pc:sldMk cId="3930468528" sldId="323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3"/>
        <pc:sldMkLst>
          <pc:docMk/>
          <pc:sldMk cId="1475004087" sldId="324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4"/>
        <pc:sldMkLst>
          <pc:docMk/>
          <pc:sldMk cId="1275482048" sldId="325"/>
        </pc:sldMkLst>
      </pc:sldChg>
      <pc:sldChg chg="addSp delSp modSp">
        <pc:chgData name="DOCENTE - JORGE MARTIN RODRIGUEZ CASTRO" userId="S::c22532@utp.edu.pe::13811e02-3fd9-47f6-ad4d-1015054e9b2f" providerId="AD" clId="Web-{C3D60B73-A423-B812-5CE1-C8DAD5587D31}" dt="2023-01-25T17:54:05.053" v="136" actId="20577"/>
        <pc:sldMkLst>
          <pc:docMk/>
          <pc:sldMk cId="1775541263" sldId="326"/>
        </pc:sldMkLst>
        <pc:spChg chg="mod">
          <ac:chgData name="DOCENTE - JORGE MARTIN RODRIGUEZ CASTRO" userId="S::c22532@utp.edu.pe::13811e02-3fd9-47f6-ad4d-1015054e9b2f" providerId="AD" clId="Web-{C3D60B73-A423-B812-5CE1-C8DAD5587D31}" dt="2023-01-25T17:54:05.053" v="136" actId="20577"/>
          <ac:spMkLst>
            <pc:docMk/>
            <pc:sldMk cId="1775541263" sldId="326"/>
            <ac:spMk id="4" creationId="{8CAA9507-CCBF-0944-F977-CEA7149A5ED9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18:39.538" v="44"/>
          <ac:grpSpMkLst>
            <pc:docMk/>
            <pc:sldMk cId="1775541263" sldId="326"/>
            <ac:grpSpMk id="5" creationId="{24B25762-775D-1183-8A61-CC12C6C437AB}"/>
          </ac:grpSpMkLst>
        </pc:grpChg>
        <pc:grpChg chg="add mod ord">
          <ac:chgData name="DOCENTE - JORGE MARTIN RODRIGUEZ CASTRO" userId="S::c22532@utp.edu.pe::13811e02-3fd9-47f6-ad4d-1015054e9b2f" providerId="AD" clId="Web-{C3D60B73-A423-B812-5CE1-C8DAD5587D31}" dt="2023-01-25T17:18:39.288" v="43"/>
          <ac:grpSpMkLst>
            <pc:docMk/>
            <pc:sldMk cId="1775541263" sldId="326"/>
            <ac:grpSpMk id="16" creationId="{211FA7E6-87D0-98C3-EA8D-B869B98CF280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54:22.053" v="137"/>
        <pc:sldMkLst>
          <pc:docMk/>
          <pc:sldMk cId="1607001897" sldId="327"/>
        </pc:sldMkLst>
      </pc:sldChg>
      <pc:sldChg chg="delSp modSp">
        <pc:chgData name="DOCENTE - JORGE MARTIN RODRIGUEZ CASTRO" userId="S::c22532@utp.edu.pe::13811e02-3fd9-47f6-ad4d-1015054e9b2f" providerId="AD" clId="Web-{C3D60B73-A423-B812-5CE1-C8DAD5587D31}" dt="2023-01-25T17:09:41.028" v="12"/>
        <pc:sldMkLst>
          <pc:docMk/>
          <pc:sldMk cId="1454082094" sldId="330"/>
        </pc:sldMkLst>
        <pc:spChg chg="mod">
          <ac:chgData name="DOCENTE - JORGE MARTIN RODRIGUEZ CASTRO" userId="S::c22532@utp.edu.pe::13811e02-3fd9-47f6-ad4d-1015054e9b2f" providerId="AD" clId="Web-{C3D60B73-A423-B812-5CE1-C8DAD5587D31}" dt="2023-01-25T17:09:26.683" v="8" actId="20577"/>
          <ac:spMkLst>
            <pc:docMk/>
            <pc:sldMk cId="1454082094" sldId="330"/>
            <ac:spMk id="42" creationId="{FE3C8125-0623-B6FF-9FE1-0715FE1439E0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09:37.465" v="11"/>
          <ac:grpSpMkLst>
            <pc:docMk/>
            <pc:sldMk cId="1454082094" sldId="330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37.465" v="10"/>
          <ac:grpSpMkLst>
            <pc:docMk/>
            <pc:sldMk cId="1454082094" sldId="330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41.028" v="12"/>
          <ac:grpSpMkLst>
            <pc:docMk/>
            <pc:sldMk cId="1454082094" sldId="330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37.465" v="9"/>
          <ac:grpSpMkLst>
            <pc:docMk/>
            <pc:sldMk cId="1454082094" sldId="330"/>
            <ac:grpSpMk id="71" creationId="{33896B92-57E9-BDB8-DD96-046ECD0B2C51}"/>
          </ac:grpSpMkLst>
        </pc:grpChg>
      </pc:sldChg>
      <pc:sldChg chg="modSp">
        <pc:chgData name="DOCENTE - JORGE MARTIN RODRIGUEZ CASTRO" userId="S::c22532@utp.edu.pe::13811e02-3fd9-47f6-ad4d-1015054e9b2f" providerId="AD" clId="Web-{C3D60B73-A423-B812-5CE1-C8DAD5587D31}" dt="2023-01-25T18:45:27.047" v="165" actId="20577"/>
        <pc:sldMkLst>
          <pc:docMk/>
          <pc:sldMk cId="2093081901" sldId="352"/>
        </pc:sldMkLst>
        <pc:spChg chg="mod">
          <ac:chgData name="DOCENTE - JORGE MARTIN RODRIGUEZ CASTRO" userId="S::c22532@utp.edu.pe::13811e02-3fd9-47f6-ad4d-1015054e9b2f" providerId="AD" clId="Web-{C3D60B73-A423-B812-5CE1-C8DAD5587D31}" dt="2023-01-25T18:45:27.047" v="165" actId="20577"/>
          <ac:spMkLst>
            <pc:docMk/>
            <pc:sldMk cId="2093081901" sldId="352"/>
            <ac:spMk id="83" creationId="{4277D4F0-61F3-ED9C-9A93-588BFB5E7FD1}"/>
          </ac:spMkLst>
        </pc:spChg>
      </pc:sldChg>
      <pc:sldChg chg="modSp">
        <pc:chgData name="DOCENTE - JORGE MARTIN RODRIGUEZ CASTRO" userId="S::c22532@utp.edu.pe::13811e02-3fd9-47f6-ad4d-1015054e9b2f" providerId="AD" clId="Web-{C3D60B73-A423-B812-5CE1-C8DAD5587D31}" dt="2023-01-25T19:12:52.820" v="313" actId="1076"/>
        <pc:sldMkLst>
          <pc:docMk/>
          <pc:sldMk cId="1738951769" sldId="353"/>
        </pc:sldMkLst>
        <pc:spChg chg="mod">
          <ac:chgData name="DOCENTE - JORGE MARTIN RODRIGUEZ CASTRO" userId="S::c22532@utp.edu.pe::13811e02-3fd9-47f6-ad4d-1015054e9b2f" providerId="AD" clId="Web-{C3D60B73-A423-B812-5CE1-C8DAD5587D31}" dt="2023-01-25T19:12:52.820" v="313" actId="1076"/>
          <ac:spMkLst>
            <pc:docMk/>
            <pc:sldMk cId="1738951769" sldId="353"/>
            <ac:spMk id="18" creationId="{04AFAAA6-6834-8452-E4A4-33E9C4E60B84}"/>
          </ac:spMkLst>
        </pc:spChg>
        <pc:grpChg chg="mod">
          <ac:chgData name="DOCENTE - JORGE MARTIN RODRIGUEZ CASTRO" userId="S::c22532@utp.edu.pe::13811e02-3fd9-47f6-ad4d-1015054e9b2f" providerId="AD" clId="Web-{C3D60B73-A423-B812-5CE1-C8DAD5587D31}" dt="2023-01-25T19:12:52.774" v="311" actId="1076"/>
          <ac:grpSpMkLst>
            <pc:docMk/>
            <pc:sldMk cId="1738951769" sldId="353"/>
            <ac:grpSpMk id="13" creationId="{6A6BC1F6-147A-10A0-F8E7-CF1B64136328}"/>
          </ac:grpSpMkLst>
        </pc:grpChg>
        <pc:grpChg chg="mod">
          <ac:chgData name="DOCENTE - JORGE MARTIN RODRIGUEZ CASTRO" userId="S::c22532@utp.edu.pe::13811e02-3fd9-47f6-ad4d-1015054e9b2f" providerId="AD" clId="Web-{C3D60B73-A423-B812-5CE1-C8DAD5587D31}" dt="2023-01-25T19:12:52.805" v="312" actId="1076"/>
          <ac:grpSpMkLst>
            <pc:docMk/>
            <pc:sldMk cId="1738951769" sldId="353"/>
            <ac:grpSpMk id="27" creationId="{A22D8E9A-B829-AD32-8010-09B4A69DCF23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3"/>
        <pc:sldMkLst>
          <pc:docMk/>
          <pc:sldMk cId="4127594080" sldId="357"/>
        </pc:sldMkLst>
      </pc:sldChg>
      <pc:sldChg chg="delSp modSp">
        <pc:chgData name="DOCENTE - JORGE MARTIN RODRIGUEZ CASTRO" userId="S::c22532@utp.edu.pe::13811e02-3fd9-47f6-ad4d-1015054e9b2f" providerId="AD" clId="Web-{C3D60B73-A423-B812-5CE1-C8DAD5587D31}" dt="2023-01-25T17:10:47.218" v="21"/>
        <pc:sldMkLst>
          <pc:docMk/>
          <pc:sldMk cId="3223448435" sldId="358"/>
        </pc:sldMkLst>
        <pc:spChg chg="mod">
          <ac:chgData name="DOCENTE - JORGE MARTIN RODRIGUEZ CASTRO" userId="S::c22532@utp.edu.pe::13811e02-3fd9-47f6-ad4d-1015054e9b2f" providerId="AD" clId="Web-{C3D60B73-A423-B812-5CE1-C8DAD5587D31}" dt="2023-01-25T17:10:30.499" v="20" actId="20577"/>
          <ac:spMkLst>
            <pc:docMk/>
            <pc:sldMk cId="3223448435" sldId="358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10:47.218" v="21"/>
          <ac:grpSpMkLst>
            <pc:docMk/>
            <pc:sldMk cId="3223448435" sldId="358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6"/>
          <ac:grpSpMkLst>
            <pc:docMk/>
            <pc:sldMk cId="3223448435" sldId="358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5"/>
          <ac:grpSpMkLst>
            <pc:docMk/>
            <pc:sldMk cId="3223448435" sldId="358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4"/>
          <ac:grpSpMkLst>
            <pc:docMk/>
            <pc:sldMk cId="3223448435" sldId="358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09:57.294" v="13"/>
          <ac:grpSpMkLst>
            <pc:docMk/>
            <pc:sldMk cId="3223448435" sldId="358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2:46.112" v="58"/>
        <pc:sldMkLst>
          <pc:docMk/>
          <pc:sldMk cId="1169184247" sldId="359"/>
        </pc:sldMkLst>
        <pc:spChg chg="mod">
          <ac:chgData name="DOCENTE - JORGE MARTIN RODRIGUEZ CASTRO" userId="S::c22532@utp.edu.pe::13811e02-3fd9-47f6-ad4d-1015054e9b2f" providerId="AD" clId="Web-{C3D60B73-A423-B812-5CE1-C8DAD5587D31}" dt="2023-01-25T17:22:39.987" v="57" actId="20577"/>
          <ac:spMkLst>
            <pc:docMk/>
            <pc:sldMk cId="1169184247" sldId="359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2:46.112" v="58"/>
          <ac:grpSpMkLst>
            <pc:docMk/>
            <pc:sldMk cId="1169184247" sldId="359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8"/>
          <ac:grpSpMkLst>
            <pc:docMk/>
            <pc:sldMk cId="1169184247" sldId="359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7"/>
          <ac:grpSpMkLst>
            <pc:docMk/>
            <pc:sldMk cId="1169184247" sldId="359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6"/>
          <ac:grpSpMkLst>
            <pc:docMk/>
            <pc:sldMk cId="1169184247" sldId="359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26.252" v="45"/>
          <ac:grpSpMkLst>
            <pc:docMk/>
            <pc:sldMk cId="1169184247" sldId="359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4:44.009" v="71"/>
        <pc:sldMkLst>
          <pc:docMk/>
          <pc:sldMk cId="520691407" sldId="360"/>
        </pc:sldMkLst>
        <pc:spChg chg="mod">
          <ac:chgData name="DOCENTE - JORGE MARTIN RODRIGUEZ CASTRO" userId="S::c22532@utp.edu.pe::13811e02-3fd9-47f6-ad4d-1015054e9b2f" providerId="AD" clId="Web-{C3D60B73-A423-B812-5CE1-C8DAD5587D31}" dt="2023-01-25T17:24:34.024" v="70" actId="20577"/>
          <ac:spMkLst>
            <pc:docMk/>
            <pc:sldMk cId="520691407" sldId="360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4:44.009" v="71"/>
          <ac:grpSpMkLst>
            <pc:docMk/>
            <pc:sldMk cId="520691407" sldId="360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2"/>
          <ac:grpSpMkLst>
            <pc:docMk/>
            <pc:sldMk cId="520691407" sldId="360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1"/>
          <ac:grpSpMkLst>
            <pc:docMk/>
            <pc:sldMk cId="520691407" sldId="360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60"/>
          <ac:grpSpMkLst>
            <pc:docMk/>
            <pc:sldMk cId="520691407" sldId="360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2:56.597" v="59"/>
          <ac:grpSpMkLst>
            <pc:docMk/>
            <pc:sldMk cId="520691407" sldId="360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5:13.619" v="81"/>
        <pc:sldMkLst>
          <pc:docMk/>
          <pc:sldMk cId="2079625205" sldId="361"/>
        </pc:sldMkLst>
        <pc:spChg chg="mod">
          <ac:chgData name="DOCENTE - JORGE MARTIN RODRIGUEZ CASTRO" userId="S::c22532@utp.edu.pe::13811e02-3fd9-47f6-ad4d-1015054e9b2f" providerId="AD" clId="Web-{C3D60B73-A423-B812-5CE1-C8DAD5587D31}" dt="2023-01-25T17:25:06.041" v="80" actId="20577"/>
          <ac:spMkLst>
            <pc:docMk/>
            <pc:sldMk cId="2079625205" sldId="361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5:13.619" v="81"/>
          <ac:grpSpMkLst>
            <pc:docMk/>
            <pc:sldMk cId="2079625205" sldId="361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5"/>
          <ac:grpSpMkLst>
            <pc:docMk/>
            <pc:sldMk cId="2079625205" sldId="361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4"/>
          <ac:grpSpMkLst>
            <pc:docMk/>
            <pc:sldMk cId="2079625205" sldId="361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3"/>
          <ac:grpSpMkLst>
            <pc:docMk/>
            <pc:sldMk cId="2079625205" sldId="361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4:53.025" v="72"/>
          <ac:grpSpMkLst>
            <pc:docMk/>
            <pc:sldMk cId="2079625205" sldId="361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5:59.153" v="99"/>
        <pc:sldMkLst>
          <pc:docMk/>
          <pc:sldMk cId="2853485377" sldId="362"/>
        </pc:sldMkLst>
        <pc:spChg chg="mod">
          <ac:chgData name="DOCENTE - JORGE MARTIN RODRIGUEZ CASTRO" userId="S::c22532@utp.edu.pe::13811e02-3fd9-47f6-ad4d-1015054e9b2f" providerId="AD" clId="Web-{C3D60B73-A423-B812-5CE1-C8DAD5587D31}" dt="2023-01-25T17:25:53.824" v="98" actId="20577"/>
          <ac:spMkLst>
            <pc:docMk/>
            <pc:sldMk cId="2853485377" sldId="362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5:59.153" v="99"/>
          <ac:grpSpMkLst>
            <pc:docMk/>
            <pc:sldMk cId="2853485377" sldId="362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5"/>
          <ac:grpSpMkLst>
            <pc:docMk/>
            <pc:sldMk cId="2853485377" sldId="362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4"/>
          <ac:grpSpMkLst>
            <pc:docMk/>
            <pc:sldMk cId="2853485377" sldId="362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3"/>
          <ac:grpSpMkLst>
            <pc:docMk/>
            <pc:sldMk cId="2853485377" sldId="362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5:41.105" v="82"/>
          <ac:grpSpMkLst>
            <pc:docMk/>
            <pc:sldMk cId="2853485377" sldId="362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26:29.498" v="117"/>
        <pc:sldMkLst>
          <pc:docMk/>
          <pc:sldMk cId="2994446652" sldId="363"/>
        </pc:sldMkLst>
        <pc:spChg chg="mod">
          <ac:chgData name="DOCENTE - JORGE MARTIN RODRIGUEZ CASTRO" userId="S::c22532@utp.edu.pe::13811e02-3fd9-47f6-ad4d-1015054e9b2f" providerId="AD" clId="Web-{C3D60B73-A423-B812-5CE1-C8DAD5587D31}" dt="2023-01-25T17:26:21.138" v="116" actId="20577"/>
          <ac:spMkLst>
            <pc:docMk/>
            <pc:sldMk cId="2994446652" sldId="363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26:29.498" v="117"/>
          <ac:grpSpMkLst>
            <pc:docMk/>
            <pc:sldMk cId="2994446652" sldId="363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3"/>
          <ac:grpSpMkLst>
            <pc:docMk/>
            <pc:sldMk cId="2994446652" sldId="363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2"/>
          <ac:grpSpMkLst>
            <pc:docMk/>
            <pc:sldMk cId="2994446652" sldId="363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1"/>
          <ac:grpSpMkLst>
            <pc:docMk/>
            <pc:sldMk cId="2994446652" sldId="363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26:09.981" v="100"/>
          <ac:grpSpMkLst>
            <pc:docMk/>
            <pc:sldMk cId="2994446652" sldId="363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53:21.598" v="128"/>
        <pc:sldMkLst>
          <pc:docMk/>
          <pc:sldMk cId="1465915506" sldId="364"/>
        </pc:sldMkLst>
        <pc:spChg chg="mod">
          <ac:chgData name="DOCENTE - JORGE MARTIN RODRIGUEZ CASTRO" userId="S::c22532@utp.edu.pe::13811e02-3fd9-47f6-ad4d-1015054e9b2f" providerId="AD" clId="Web-{C3D60B73-A423-B812-5CE1-C8DAD5587D31}" dt="2023-01-25T17:53:15.239" v="127" actId="20577"/>
          <ac:spMkLst>
            <pc:docMk/>
            <pc:sldMk cId="1465915506" sldId="364"/>
            <ac:spMk id="42" creationId="{FE3C8125-0623-B6FF-9FE1-0715FE1439E0}"/>
          </ac:spMkLst>
        </pc:spChg>
        <pc:grpChg chg="ord">
          <ac:chgData name="DOCENTE - JORGE MARTIN RODRIGUEZ CASTRO" userId="S::c22532@utp.edu.pe::13811e02-3fd9-47f6-ad4d-1015054e9b2f" providerId="AD" clId="Web-{C3D60B73-A423-B812-5CE1-C8DAD5587D31}" dt="2023-01-25T17:53:21.598" v="128"/>
          <ac:grpSpMkLst>
            <pc:docMk/>
            <pc:sldMk cId="1465915506" sldId="364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21"/>
          <ac:grpSpMkLst>
            <pc:docMk/>
            <pc:sldMk cId="1465915506" sldId="364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20"/>
          <ac:grpSpMkLst>
            <pc:docMk/>
            <pc:sldMk cId="1465915506" sldId="364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19"/>
          <ac:grpSpMkLst>
            <pc:docMk/>
            <pc:sldMk cId="1465915506" sldId="364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05.364" v="118"/>
          <ac:grpSpMkLst>
            <pc:docMk/>
            <pc:sldMk cId="1465915506" sldId="364"/>
            <ac:grpSpMk id="71" creationId="{33896B92-57E9-BDB8-DD96-046ECD0B2C51}"/>
          </ac:grpSpMkLst>
        </pc:grpChg>
      </pc:sldChg>
      <pc:sldChg chg="delSp modSp">
        <pc:chgData name="DOCENTE - JORGE MARTIN RODRIGUEZ CASTRO" userId="S::c22532@utp.edu.pe::13811e02-3fd9-47f6-ad4d-1015054e9b2f" providerId="AD" clId="Web-{C3D60B73-A423-B812-5CE1-C8DAD5587D31}" dt="2023-01-25T17:53:31.849" v="132"/>
        <pc:sldMkLst>
          <pc:docMk/>
          <pc:sldMk cId="1118352264" sldId="365"/>
        </pc:sldMkLst>
        <pc:spChg chg="mod">
          <ac:chgData name="DOCENTE - JORGE MARTIN RODRIGUEZ CASTRO" userId="S::c22532@utp.edu.pe::13811e02-3fd9-47f6-ad4d-1015054e9b2f" providerId="AD" clId="Web-{C3D60B73-A423-B812-5CE1-C8DAD5587D31}" dt="2023-01-25T17:18:13.912" v="40" actId="20577"/>
          <ac:spMkLst>
            <pc:docMk/>
            <pc:sldMk cId="1118352264" sldId="365"/>
            <ac:spMk id="42" creationId="{FE3C8125-0623-B6FF-9FE1-0715FE1439E0}"/>
          </ac:spMkLst>
        </pc:spChg>
        <pc:grpChg chg="del">
          <ac:chgData name="DOCENTE - JORGE MARTIN RODRIGUEZ CASTRO" userId="S::c22532@utp.edu.pe::13811e02-3fd9-47f6-ad4d-1015054e9b2f" providerId="AD" clId="Web-{C3D60B73-A423-B812-5CE1-C8DAD5587D31}" dt="2023-01-25T17:53:31.849" v="132"/>
          <ac:grpSpMkLst>
            <pc:docMk/>
            <pc:sldMk cId="1118352264" sldId="365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31"/>
          <ac:grpSpMkLst>
            <pc:docMk/>
            <pc:sldMk cId="1118352264" sldId="365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30"/>
          <ac:grpSpMkLst>
            <pc:docMk/>
            <pc:sldMk cId="1118352264" sldId="365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C3D60B73-A423-B812-5CE1-C8DAD5587D31}" dt="2023-01-25T17:53:31.849" v="129"/>
          <ac:grpSpMkLst>
            <pc:docMk/>
            <pc:sldMk cId="1118352264" sldId="365"/>
            <ac:grpSpMk id="71" creationId="{33896B92-57E9-BDB8-DD96-046ECD0B2C51}"/>
          </ac:grpSpMkLst>
        </pc:grpChg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5"/>
        <pc:sldMkLst>
          <pc:docMk/>
          <pc:sldMk cId="2899696653" sldId="366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76" v="32"/>
        <pc:sldMkLst>
          <pc:docMk/>
          <pc:sldMk cId="1728263188" sldId="367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7"/>
        <pc:sldMkLst>
          <pc:docMk/>
          <pc:sldMk cId="61251646" sldId="368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45" v="22"/>
        <pc:sldMkLst>
          <pc:docMk/>
          <pc:sldMk cId="3550700721" sldId="369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30"/>
        <pc:sldMkLst>
          <pc:docMk/>
          <pc:sldMk cId="2975244511" sldId="373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29"/>
        <pc:sldMkLst>
          <pc:docMk/>
          <pc:sldMk cId="2739232578" sldId="374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28"/>
        <pc:sldMkLst>
          <pc:docMk/>
          <pc:sldMk cId="47351950" sldId="375"/>
        </pc:sldMkLst>
      </pc:sldChg>
      <pc:sldChg chg="del">
        <pc:chgData name="DOCENTE - JORGE MARTIN RODRIGUEZ CASTRO" userId="S::c22532@utp.edu.pe::13811e02-3fd9-47f6-ad4d-1015054e9b2f" providerId="AD" clId="Web-{C3D60B73-A423-B812-5CE1-C8DAD5587D31}" dt="2023-01-25T17:11:25.361" v="31"/>
        <pc:sldMkLst>
          <pc:docMk/>
          <pc:sldMk cId="2179999652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Respuestas: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4 veces, al ser los números siempre de 4 dígitos y realizar una división entera en cada iteración.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No. En este caso, la estructura </a:t>
            </a:r>
            <a:r>
              <a:rPr lang="es-ES" dirty="0" err="1"/>
              <a:t>while</a:t>
            </a:r>
            <a:r>
              <a:rPr lang="es-ES" dirty="0"/>
              <a:t> usa directamente una expresión condicional.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Para el </a:t>
            </a:r>
            <a:r>
              <a:rPr lang="es-ES" dirty="0" err="1"/>
              <a:t>if</a:t>
            </a:r>
            <a:r>
              <a:rPr lang="es-ES" dirty="0"/>
              <a:t> -&gt; </a:t>
            </a:r>
            <a:r>
              <a:rPr lang="it-IT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if </a:t>
            </a:r>
            <a:r>
              <a:rPr lang="it-IT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(!(numero &lt; </a:t>
            </a:r>
            <a:r>
              <a:rPr lang="it-IT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1000 </a:t>
            </a:r>
            <a:r>
              <a:rPr lang="it-IT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|| numero &gt; </a:t>
            </a:r>
            <a:r>
              <a:rPr lang="it-IT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9999</a:t>
            </a:r>
            <a:r>
              <a:rPr lang="it-IT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))</a:t>
            </a:r>
            <a:br>
              <a:rPr lang="it-IT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</a:br>
            <a:r>
              <a:rPr lang="es-ES" dirty="0"/>
              <a:t>Para el </a:t>
            </a:r>
            <a:r>
              <a:rPr lang="es-ES" dirty="0" err="1"/>
              <a:t>while</a:t>
            </a:r>
            <a:r>
              <a:rPr lang="es-ES" dirty="0"/>
              <a:t> -&gt; </a:t>
            </a: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while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(!(</a:t>
            </a:r>
            <a:r>
              <a:rPr lang="en-US" sz="1800" dirty="0" err="1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numero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 &lt;=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s-ES"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3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/>
              <a:t>Taller de Programación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Utilidad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67696-51C5-EB2A-2C76-651B94C3AB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096000" cy="28991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¿Se puede ejecutar un proceso un número indeterminado de veces?</a:t>
            </a:r>
          </a:p>
          <a:p>
            <a:pPr>
              <a:lnSpc>
                <a:spcPct val="120000"/>
              </a:lnSpc>
            </a:pPr>
            <a:r>
              <a:rPr lang="es-ES" dirty="0"/>
              <a:t>¿Con qué estructura expresamos un proceso repetitivo en Java?</a:t>
            </a:r>
          </a:p>
          <a:p>
            <a:pPr>
              <a:lnSpc>
                <a:spcPct val="120000"/>
              </a:lnSpc>
            </a:pPr>
            <a:r>
              <a:rPr lang="es-ES" dirty="0"/>
              <a:t>¿Por qué es útil saber programar procesos repetitivos?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1050463" y="495203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b="1" dirty="0" err="1">
                <a:solidFill>
                  <a:srgbClr val="0E7D73"/>
                </a:solidFill>
                <a:latin typeface="+mj-lt"/>
              </a:rPr>
              <a:t>Programar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+mj-lt"/>
              </a:rPr>
              <a:t>procesos</a:t>
            </a:r>
            <a:r>
              <a:rPr lang="en-US" sz="2800" b="1" dirty="0">
                <a:solidFill>
                  <a:srgbClr val="CC7832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+mj-lt"/>
              </a:rPr>
              <a:t>repetitivos</a:t>
            </a:r>
            <a:r>
              <a:rPr lang="en-US" sz="2800" b="1" dirty="0">
                <a:solidFill>
                  <a:srgbClr val="CC7832"/>
                </a:solidFill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en</a:t>
            </a:r>
            <a:r>
              <a:rPr lang="en-US" sz="2800" b="1" dirty="0">
                <a:latin typeface="+mj-lt"/>
              </a:rPr>
              <a:t> Java.</a:t>
            </a:r>
            <a:endParaRPr lang="es-ES" sz="2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B002B-10C1-1D8A-41A3-422D4B564915}"/>
              </a:ext>
            </a:extLst>
          </p:cNvPr>
          <p:cNvSpPr txBox="1"/>
          <p:nvPr/>
        </p:nvSpPr>
        <p:spPr>
          <a:xfrm>
            <a:off x="199141" y="6213644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https://cdn.shopify.com/s/files/1/1061/1924/files/Thinking_Face_Emoji.png?6135488989279264585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https://www.kindpng.com/picc/m/37-379041_transparent-awesome-smiley-face-png-emoji-like-a.png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BDB98B6-4BAD-58D5-DC30-921BB693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557" y="849745"/>
            <a:ext cx="3268980" cy="3365078"/>
          </a:xfrm>
          <a:prstGeom prst="roundRect">
            <a:avLst>
              <a:gd name="adj" fmla="val 3690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"Suma: 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D91DED-6F7E-FA9A-C9AD-FF135D4F8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557" y="4652012"/>
            <a:ext cx="3268980" cy="1496767"/>
          </a:xfrm>
          <a:prstGeom prst="roundRect">
            <a:avLst>
              <a:gd name="adj" fmla="val 6051"/>
            </a:avLst>
          </a:prstGeom>
          <a:solidFill>
            <a:srgbClr val="1E1F22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(++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"Suma: 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E29C0F-F8DD-D2A9-F274-2844ABDB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53" y="997575"/>
            <a:ext cx="570862" cy="570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2E0E74-EFA7-6CF8-3CF1-8ED444C1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7767" y="4758480"/>
            <a:ext cx="725864" cy="5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(repaso)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81044-2EFE-8A94-BE7F-EAEEDF9700D5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(repaso)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3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Instrucción </a:t>
            </a:r>
            <a:r>
              <a:rPr lang="es-ES" dirty="0" err="1"/>
              <a:t>while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2E89E-4E8F-6B02-DD8E-3D37FDE280FA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82F43-43B8-FD25-CC0D-DFA51BC54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B284D8-96F3-63AF-9033-FCC999DC86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(repaso)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3F7EB-256E-1A80-3107-DCC2F7C6FB2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6B7A5-5F84-6846-21F9-88473B3CE88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D8AA5D-80BC-8805-8BBA-2BDFC03DD2AA}"/>
              </a:ext>
            </a:extLst>
          </p:cNvPr>
          <p:cNvSpPr txBox="1"/>
          <p:nvPr/>
        </p:nvSpPr>
        <p:spPr>
          <a:xfrm>
            <a:off x="133350" y="6485733"/>
            <a:ext cx="62531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044845-626E-1865-96F8-AE55F02365F8}"/>
              </a:ext>
            </a:extLst>
          </p:cNvPr>
          <p:cNvGrpSpPr/>
          <p:nvPr/>
        </p:nvGrpSpPr>
        <p:grpSpPr>
          <a:xfrm>
            <a:off x="6309810" y="1242509"/>
            <a:ext cx="3989154" cy="5046230"/>
            <a:chOff x="6309810" y="1242509"/>
            <a:chExt cx="3989154" cy="5046230"/>
          </a:xfrm>
        </p:grpSpPr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72045209-0649-C515-1B8B-C512153FC8B0}"/>
                </a:ext>
              </a:extLst>
            </p:cNvPr>
            <p:cNvSpPr/>
            <p:nvPr/>
          </p:nvSpPr>
          <p:spPr>
            <a:xfrm rot="16200000">
              <a:off x="5922000" y="3312137"/>
              <a:ext cx="2382963" cy="1607343"/>
            </a:xfrm>
            <a:prstGeom prst="uturnArrow">
              <a:avLst>
                <a:gd name="adj1" fmla="val 5646"/>
                <a:gd name="adj2" fmla="val 9165"/>
                <a:gd name="adj3" fmla="val 8578"/>
                <a:gd name="adj4" fmla="val 23810"/>
                <a:gd name="adj5" fmla="val 77714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AD864E0-FA15-DC91-574F-FB054FB7FFC1}"/>
                </a:ext>
              </a:extLst>
            </p:cNvPr>
            <p:cNvSpPr/>
            <p:nvPr/>
          </p:nvSpPr>
          <p:spPr>
            <a:xfrm>
              <a:off x="8250714" y="1242509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192D5CC1-BC3B-9AEE-8C14-0E6FB175672A}"/>
                </a:ext>
              </a:extLst>
            </p:cNvPr>
            <p:cNvSpPr/>
            <p:nvPr/>
          </p:nvSpPr>
          <p:spPr>
            <a:xfrm rot="5400000">
              <a:off x="8044527" y="4034302"/>
              <a:ext cx="3255058" cy="1253816"/>
            </a:xfrm>
            <a:prstGeom prst="bentArrow">
              <a:avLst>
                <a:gd name="adj1" fmla="val 6606"/>
                <a:gd name="adj2" fmla="val 12419"/>
                <a:gd name="adj3" fmla="val 13948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A246FB-34B9-1B87-4EF2-DA88B9C01EB4}"/>
                </a:ext>
              </a:extLst>
            </p:cNvPr>
            <p:cNvSpPr/>
            <p:nvPr/>
          </p:nvSpPr>
          <p:spPr>
            <a:xfrm rot="18900000">
              <a:off x="7793268" y="2502236"/>
              <a:ext cx="1136562" cy="1136562"/>
            </a:xfrm>
            <a:prstGeom prst="roundRect">
              <a:avLst>
                <a:gd name="adj" fmla="val 6071"/>
              </a:avLst>
            </a:prstGeom>
            <a:solidFill>
              <a:srgbClr val="92D050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CAEC57-565E-2ABA-DF72-3FF40361A561}"/>
                </a:ext>
              </a:extLst>
            </p:cNvPr>
            <p:cNvSpPr txBox="1"/>
            <p:nvPr/>
          </p:nvSpPr>
          <p:spPr>
            <a:xfrm>
              <a:off x="7781402" y="2861212"/>
              <a:ext cx="1159293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condición</a:t>
              </a:r>
              <a:endParaRPr lang="en-US" sz="1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E837E4-0893-50D8-A17C-0D8508E0B2B6}"/>
                </a:ext>
              </a:extLst>
            </p:cNvPr>
            <p:cNvSpPr txBox="1"/>
            <p:nvPr/>
          </p:nvSpPr>
          <p:spPr>
            <a:xfrm>
              <a:off x="8403097" y="4064647"/>
              <a:ext cx="1524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92D050"/>
                  </a:solidFill>
                </a:rPr>
                <a:t>true</a:t>
              </a:r>
              <a:endParaRPr lang="en-US" sz="1800" dirty="0">
                <a:solidFill>
                  <a:srgbClr val="92D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2E6FD8-8208-2C6A-DE94-2C6EAAD96A48}"/>
                </a:ext>
              </a:extLst>
            </p:cNvPr>
            <p:cNvSpPr txBox="1"/>
            <p:nvPr/>
          </p:nvSpPr>
          <p:spPr>
            <a:xfrm>
              <a:off x="9179384" y="2618647"/>
              <a:ext cx="82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C00000"/>
                  </a:solidFill>
                </a:rPr>
                <a:t>false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D8B6216F-7684-2F01-EB83-A6E4FC8BA0D9}"/>
                </a:ext>
              </a:extLst>
            </p:cNvPr>
            <p:cNvSpPr/>
            <p:nvPr/>
          </p:nvSpPr>
          <p:spPr>
            <a:xfrm>
              <a:off x="8235334" y="3824910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0B3BB09-0CF1-EBF7-2F32-24EB0AAEE019}"/>
                </a:ext>
              </a:extLst>
            </p:cNvPr>
            <p:cNvSpPr/>
            <p:nvPr/>
          </p:nvSpPr>
          <p:spPr>
            <a:xfrm>
              <a:off x="7039223" y="4877294"/>
              <a:ext cx="2613891" cy="785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AE7C5D-BBE2-1968-985C-A230786E186A}"/>
                </a:ext>
              </a:extLst>
            </p:cNvPr>
            <p:cNvSpPr txBox="1"/>
            <p:nvPr/>
          </p:nvSpPr>
          <p:spPr>
            <a:xfrm>
              <a:off x="7288878" y="5090989"/>
              <a:ext cx="2082621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código condicional</a:t>
              </a:r>
              <a:endParaRPr lang="en-US" sz="18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39A57D-B08C-4763-4E82-0ABE52B6DABB}"/>
              </a:ext>
            </a:extLst>
          </p:cNvPr>
          <p:cNvSpPr txBox="1"/>
          <p:nvPr/>
        </p:nvSpPr>
        <p:spPr>
          <a:xfrm>
            <a:off x="905577" y="2036481"/>
            <a:ext cx="493853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aquella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la que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_________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repite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“_________”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cumpla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una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determinada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____________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6CA5E-B58B-6867-8195-4F400E3F5B2A}"/>
              </a:ext>
            </a:extLst>
          </p:cNvPr>
          <p:cNvSpPr txBox="1"/>
          <p:nvPr/>
        </p:nvSpPr>
        <p:spPr>
          <a:xfrm>
            <a:off x="913383" y="4256224"/>
            <a:ext cx="493853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Si la condición es _______ entonces el bucle ___________ o deja de __________.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(repaso)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6581044-2EFE-8A94-BE7F-EAEEDF9700D5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E437E-7A09-6CA4-901E-07788E1B4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41" r="38757"/>
          <a:stretch/>
        </p:blipFill>
        <p:spPr>
          <a:xfrm>
            <a:off x="8610601" y="-2040"/>
            <a:ext cx="3581400" cy="6860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04FAE4-4557-4EA4-91DC-10A60E104719}"/>
              </a:ext>
            </a:extLst>
          </p:cNvPr>
          <p:cNvGrpSpPr/>
          <p:nvPr/>
        </p:nvGrpSpPr>
        <p:grpSpPr>
          <a:xfrm>
            <a:off x="838200" y="-34373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4C01C-03E7-E4EE-60DB-DFC30C65E59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B7C984-7B1A-0C42-1D39-807F0494C61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73FBEA-E093-4CC2-DCBA-B34DB5CADC0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D7DFD-7C5F-E728-F73C-3BE9CE6C9532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7249998" cy="4373562"/>
          </a:xfrm>
        </p:spPr>
        <p:txBody>
          <a:bodyPr>
            <a:normAutofit fontScale="850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en Java para solicitar un número repetidamente mientras éste se encuentre entre 1 y 100.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Ingresado el valor válido, el programa continúa si el usuario responde Sí a “¿Desea continuar? (Sí/No)”. Si contesta No, el programa termina.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Validar los diferentes tipos de respuestas utilizando expresiones regulares (No, no, NO, si, Si, sí, SÍ, Sí) dentro de un bucle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while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(clases </a:t>
            </a:r>
            <a:r>
              <a:rPr lang="es-ES" dirty="0" err="1">
                <a:solidFill>
                  <a:srgbClr val="00A7DE"/>
                </a:solidFill>
              </a:rPr>
              <a:t>Pattern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s-ES" dirty="0" err="1">
                <a:solidFill>
                  <a:srgbClr val="00C18D"/>
                </a:solidFill>
              </a:rPr>
              <a:t>Matching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C68D8-2D1F-C87B-E5BD-3CEB466C9A20}"/>
              </a:ext>
            </a:extLst>
          </p:cNvPr>
          <p:cNvSpPr txBox="1"/>
          <p:nvPr/>
        </p:nvSpPr>
        <p:spPr>
          <a:xfrm>
            <a:off x="216302" y="6452935"/>
            <a:ext cx="82678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https://www.simplilearn.com/ice9/free_resources_article_thumb/Java_Developer_Job_Description.jpg</a:t>
            </a:r>
          </a:p>
        </p:txBody>
      </p:sp>
    </p:spTree>
    <p:extLst>
      <p:ext uri="{BB962C8B-B14F-4D97-AF65-F5344CB8AC3E}">
        <p14:creationId xmlns:p14="http://schemas.microsoft.com/office/powerpoint/2010/main" val="4646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504FAE4-4557-4EA4-91DC-10A60E104719}"/>
              </a:ext>
            </a:extLst>
          </p:cNvPr>
          <p:cNvGrpSpPr/>
          <p:nvPr/>
        </p:nvGrpSpPr>
        <p:grpSpPr>
          <a:xfrm>
            <a:off x="838200" y="-34373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4C01C-03E7-E4EE-60DB-DFC30C65E59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B7C984-7B1A-0C42-1D39-807F0494C61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73FBEA-E093-4CC2-DCBA-B34DB5CADC0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D7DFD-7C5F-E728-F73C-3BE9CE6C9532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7249998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en Java que solicite al usuario las calificaciones de los estudiantes de un curso. 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El programa termina cuando el usuario ya no desea ingresar más notas o cuando ingresa una nota igual a -1. 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Al terminar, deberá mostrar el promedio global, así como el número de estudiantes aprobados y desaprobados.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C68D8-2D1F-C87B-E5BD-3CEB466C9A20}"/>
              </a:ext>
            </a:extLst>
          </p:cNvPr>
          <p:cNvSpPr txBox="1"/>
          <p:nvPr/>
        </p:nvSpPr>
        <p:spPr>
          <a:xfrm>
            <a:off x="178594" y="6490643"/>
            <a:ext cx="6129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https://miro.medium.com/max/1400/1*odXy8TQi3XXeF6KA5GFuwQ.jpeg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4B0E9-9AC3-F15C-5BEE-72964A1E2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5" r="32472"/>
          <a:stretch/>
        </p:blipFill>
        <p:spPr>
          <a:xfrm>
            <a:off x="8610600" y="-2040"/>
            <a:ext cx="358140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61548-9558-8545-DE50-E8E8E1C74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55" t="6617" r="32464" b="6674"/>
          <a:stretch/>
        </p:blipFill>
        <p:spPr>
          <a:xfrm>
            <a:off x="8598241" y="-2040"/>
            <a:ext cx="3593662" cy="686285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04FAE4-4557-4EA4-91DC-10A60E104719}"/>
              </a:ext>
            </a:extLst>
          </p:cNvPr>
          <p:cNvGrpSpPr/>
          <p:nvPr/>
        </p:nvGrpSpPr>
        <p:grpSpPr>
          <a:xfrm>
            <a:off x="838200" y="-34373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4C01C-03E7-E4EE-60DB-DFC30C65E59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B7C984-7B1A-0C42-1D39-807F0494C61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73FBEA-E093-4CC2-DCBA-B34DB5CADC0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D7DFD-7C5F-E728-F73C-3BE9CE6C9532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7249998" cy="4373562"/>
          </a:xfrm>
        </p:spPr>
        <p:txBody>
          <a:bodyPr>
            <a:normAutofit fontScale="77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en Java para pida una dirección de correo y una clave de acceso. Mostrar “Acceso denegado” mientras el correo no cumpla con el formato correcto (clases </a:t>
            </a:r>
            <a:r>
              <a:rPr lang="es-ES" dirty="0" err="1">
                <a:solidFill>
                  <a:srgbClr val="00A7DE"/>
                </a:solidFill>
              </a:rPr>
              <a:t>Pattern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s-ES" dirty="0" err="1">
                <a:solidFill>
                  <a:srgbClr val="00C18D"/>
                </a:solidFill>
              </a:rPr>
              <a:t>Matching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) o mientras la clave ingresada sea diferente de “P@55w0rd” usando el bucle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while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Si se ingresan las credenciales correctas se mostrará “Bienvenido al sistema” y el programa termina.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El número máximo de intentos es 5. Si el usuario excede el límite se mostrará “Cuenta suspendida” y el programa termina.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C68D8-2D1F-C87B-E5BD-3CEB466C9A20}"/>
              </a:ext>
            </a:extLst>
          </p:cNvPr>
          <p:cNvSpPr txBox="1"/>
          <p:nvPr/>
        </p:nvSpPr>
        <p:spPr>
          <a:xfrm>
            <a:off x="178594" y="6490643"/>
            <a:ext cx="6129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https://colorlib.com/wp/wp-content/uploads/sites/2/login-form-v11.jpg</a:t>
            </a:r>
          </a:p>
        </p:txBody>
      </p:sp>
    </p:spTree>
    <p:extLst>
      <p:ext uri="{BB962C8B-B14F-4D97-AF65-F5344CB8AC3E}">
        <p14:creationId xmlns:p14="http://schemas.microsoft.com/office/powerpoint/2010/main" val="37415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63A0-764F-792D-3F43-7474BD7A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8E3C7-3BFF-8F75-8E58-2C4F28BEF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71356-1799-139A-6FB0-2987604527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607737"/>
            <a:ext cx="7157146" cy="4662434"/>
          </a:xfrm>
        </p:spPr>
        <p:txBody>
          <a:bodyPr>
            <a:normAutofit fontScale="77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Implementar 5 programas en Java para:</a:t>
            </a:r>
          </a:p>
          <a:p>
            <a:pPr>
              <a:lnSpc>
                <a:spcPct val="120000"/>
              </a:lnSpc>
            </a:pPr>
            <a:r>
              <a:rPr lang="es-ES" dirty="0"/>
              <a:t>Resolver un problema que utilice una estructura </a:t>
            </a:r>
            <a:r>
              <a:rPr lang="es-ES" dirty="0" err="1"/>
              <a:t>while</a:t>
            </a:r>
            <a:r>
              <a:rPr lang="es-ES" dirty="0"/>
              <a:t> usando un contador progresivo.</a:t>
            </a:r>
          </a:p>
          <a:p>
            <a:pPr>
              <a:lnSpc>
                <a:spcPct val="120000"/>
              </a:lnSpc>
            </a:pPr>
            <a:r>
              <a:rPr lang="es-ES" dirty="0"/>
              <a:t>Resolver un problema que utilice una estructura </a:t>
            </a:r>
            <a:r>
              <a:rPr lang="es-ES" dirty="0" err="1"/>
              <a:t>while</a:t>
            </a:r>
            <a:r>
              <a:rPr lang="es-ES" dirty="0"/>
              <a:t> usando un contador regresivo.</a:t>
            </a:r>
          </a:p>
          <a:p>
            <a:pPr>
              <a:lnSpc>
                <a:spcPct val="120000"/>
              </a:lnSpc>
            </a:pPr>
            <a:r>
              <a:rPr lang="es-ES" dirty="0"/>
              <a:t>Resolver un problema que utilice una estructura </a:t>
            </a:r>
            <a:r>
              <a:rPr lang="es-ES" dirty="0" err="1"/>
              <a:t>while</a:t>
            </a:r>
            <a:r>
              <a:rPr lang="es-ES" dirty="0"/>
              <a:t> usando un acumulador progresivo.</a:t>
            </a:r>
          </a:p>
          <a:p>
            <a:pPr>
              <a:lnSpc>
                <a:spcPct val="120000"/>
              </a:lnSpc>
            </a:pPr>
            <a:r>
              <a:rPr lang="es-ES" dirty="0"/>
              <a:t>Resolver un problema que utilice una estructura </a:t>
            </a:r>
            <a:r>
              <a:rPr lang="es-ES" dirty="0" err="1"/>
              <a:t>while</a:t>
            </a:r>
            <a:r>
              <a:rPr lang="es-ES" dirty="0"/>
              <a:t> usando un acumulador regresivo</a:t>
            </a:r>
          </a:p>
          <a:p>
            <a:pPr>
              <a:lnSpc>
                <a:spcPct val="120000"/>
              </a:lnSpc>
            </a:pPr>
            <a:r>
              <a:rPr lang="es-ES" dirty="0"/>
              <a:t>Resolver un problema que utilice una estructura </a:t>
            </a:r>
            <a:r>
              <a:rPr lang="es-ES" dirty="0" err="1"/>
              <a:t>while</a:t>
            </a:r>
            <a:r>
              <a:rPr lang="es-ES" dirty="0"/>
              <a:t> usando un acumulador y un contador.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2361B-123A-158C-5022-4E64314B5E2C}"/>
              </a:ext>
            </a:extLst>
          </p:cNvPr>
          <p:cNvSpPr txBox="1"/>
          <p:nvPr/>
        </p:nvSpPr>
        <p:spPr>
          <a:xfrm>
            <a:off x="8722365" y="2232282"/>
            <a:ext cx="2590251" cy="295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Indicaciones</a:t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Grupos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Entregables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a). Video de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minutos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propuestas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b).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Archivo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ZIP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conteniendo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Proyecto java con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aparecerán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video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ejercicios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FA58-A78A-A9E9-3F96-6C468073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65" y="896001"/>
            <a:ext cx="1906405" cy="126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B56C6F-D081-BC31-71C3-522199BE36C6}"/>
              </a:ext>
            </a:extLst>
          </p:cNvPr>
          <p:cNvSpPr/>
          <p:nvPr/>
        </p:nvSpPr>
        <p:spPr>
          <a:xfrm>
            <a:off x="8173665" y="859172"/>
            <a:ext cx="45719" cy="55985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D4DA9-C01F-329A-4E8E-08DC169CE6AC}"/>
              </a:ext>
            </a:extLst>
          </p:cNvPr>
          <p:cNvGrpSpPr/>
          <p:nvPr/>
        </p:nvGrpSpPr>
        <p:grpSpPr>
          <a:xfrm>
            <a:off x="8672114" y="5435206"/>
            <a:ext cx="2590250" cy="815188"/>
            <a:chOff x="8672114" y="5435206"/>
            <a:chExt cx="2590250" cy="8151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2EDE6-1C13-2E49-A7B1-BED1384218AA}"/>
                </a:ext>
              </a:extLst>
            </p:cNvPr>
            <p:cNvSpPr txBox="1"/>
            <p:nvPr/>
          </p:nvSpPr>
          <p:spPr>
            <a:xfrm>
              <a:off x="8672114" y="5435206"/>
              <a:ext cx="2590250" cy="8151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4000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Recuerda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revisar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en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plataforma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rúbrica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de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tarea</a:t>
              </a:r>
              <a:r>
                <a:rPr lang="en-US" sz="1200" b="1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grupal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.</a:t>
              </a:r>
            </a:p>
          </p:txBody>
        </p:sp>
        <p:pic>
          <p:nvPicPr>
            <p:cNvPr id="11" name="Graphic 10" descr="Clipboard Checked with solid fill">
              <a:extLst>
                <a:ext uri="{FF2B5EF4-FFF2-40B4-BE49-F238E27FC236}">
                  <a16:creationId xmlns:a16="http://schemas.microsoft.com/office/drawing/2014/main" id="{59B0EFA5-F90D-9FC9-82FB-216A5E9C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1702" y="5508797"/>
              <a:ext cx="418135" cy="418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0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Resumen de la sesión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60491" cy="4373562"/>
          </a:xfrm>
        </p:spPr>
        <p:txBody>
          <a:bodyPr>
            <a:normAutofit/>
          </a:bodyPr>
          <a:lstStyle/>
          <a:p>
            <a:r>
              <a:rPr lang="es-ES" dirty="0">
                <a:latin typeface="Helvetica"/>
              </a:rPr>
              <a:t>Casos reales donde el bucle 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 es de utilidad.</a:t>
            </a:r>
          </a:p>
          <a:p>
            <a:r>
              <a:rPr lang="es-ES" dirty="0">
                <a:latin typeface="Helvetica"/>
              </a:rPr>
              <a:t>¿En qué casos usar 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 y no </a:t>
            </a:r>
            <a:r>
              <a:rPr lang="es-ES" b="1" dirty="0" err="1">
                <a:latin typeface="Helvetica"/>
              </a:rPr>
              <a:t>if</a:t>
            </a:r>
            <a:r>
              <a:rPr lang="es-ES" b="1" dirty="0">
                <a:latin typeface="Helvetica"/>
              </a:rPr>
              <a:t>..</a:t>
            </a:r>
            <a:r>
              <a:rPr lang="es-ES" b="1" dirty="0" err="1">
                <a:latin typeface="Helvetica"/>
              </a:rPr>
              <a:t>else</a:t>
            </a:r>
            <a:r>
              <a:rPr lang="es-ES" dirty="0">
                <a:latin typeface="Helvetica"/>
              </a:rPr>
              <a:t> repetidos?</a:t>
            </a:r>
          </a:p>
          <a:p>
            <a:r>
              <a:rPr lang="es-ES" dirty="0">
                <a:latin typeface="Helvetica"/>
              </a:rPr>
              <a:t>¿Podemos anidar estructuras repetitivas?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1B7-0682-2CC4-AA46-8125618D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78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67C5D-6986-BF1D-2AE3-752EF5F2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F85DD8-C38E-B2CA-3C0F-FE95ADA20E00}"/>
              </a:ext>
            </a:extLst>
          </p:cNvPr>
          <p:cNvSpPr/>
          <p:nvPr/>
        </p:nvSpPr>
        <p:spPr>
          <a:xfrm>
            <a:off x="4748594" y="2843906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244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¿Cuáles son las estructuras repetitivas soportadas en Java?</a:t>
            </a:r>
            <a:endParaRPr lang="en-US" sz="18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F2C06-27CC-74A2-133D-DED478ED4142}"/>
              </a:ext>
            </a:extLst>
          </p:cNvPr>
          <p:cNvSpPr/>
          <p:nvPr/>
        </p:nvSpPr>
        <p:spPr>
          <a:xfrm>
            <a:off x="4748594" y="36381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A7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¿Cómo funciona la estructura repetitiva </a:t>
            </a:r>
            <a:r>
              <a:rPr lang="es-ES" sz="1800" b="1" dirty="0" err="1"/>
              <a:t>while</a:t>
            </a:r>
            <a:r>
              <a:rPr lang="es-ES" sz="1800" dirty="0"/>
              <a:t>?</a:t>
            </a:r>
            <a:endParaRPr lang="en-US" sz="18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43117-732F-7E59-D1B9-5C7D088ED758}"/>
              </a:ext>
            </a:extLst>
          </p:cNvPr>
          <p:cNvSpPr/>
          <p:nvPr/>
        </p:nvSpPr>
        <p:spPr>
          <a:xfrm>
            <a:off x="4748594" y="443240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1EB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son contadores y acumuladores? Características</a:t>
            </a:r>
            <a:endParaRPr lang="en-US" sz="18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FE13DDE-70D3-5515-228F-E015C2A27873}"/>
              </a:ext>
            </a:extLst>
          </p:cNvPr>
          <p:cNvSpPr/>
          <p:nvPr/>
        </p:nvSpPr>
        <p:spPr>
          <a:xfrm>
            <a:off x="4748594" y="52266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F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es un centinela y cuál es su utilidad?</a:t>
            </a:r>
            <a:endParaRPr lang="en-US" sz="18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07C66A-9FAD-6209-D577-C2E1BE88B073}"/>
              </a:ext>
            </a:extLst>
          </p:cNvPr>
          <p:cNvSpPr/>
          <p:nvPr/>
        </p:nvSpPr>
        <p:spPr>
          <a:xfrm>
            <a:off x="4748594" y="2049655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B5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¿Qué es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estructura</a:t>
            </a:r>
            <a:r>
              <a:rPr lang="en-US" sz="1800" dirty="0"/>
              <a:t> repetitive o </a:t>
            </a:r>
            <a:r>
              <a:rPr lang="en-US" sz="1800" dirty="0" err="1"/>
              <a:t>bucle</a:t>
            </a:r>
            <a:r>
              <a:rPr lang="en-US" sz="1800" dirty="0"/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D5E3D9-7612-F94B-F061-6BAAAD684369}"/>
              </a:ext>
            </a:extLst>
          </p:cNvPr>
          <p:cNvSpPr/>
          <p:nvPr/>
        </p:nvSpPr>
        <p:spPr>
          <a:xfrm>
            <a:off x="4675773" y="2713839"/>
            <a:ext cx="7114149" cy="325177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B4F01-6D35-F93F-B4D5-FD41A1E44C2B}"/>
              </a:ext>
            </a:extLst>
          </p:cNvPr>
          <p:cNvGrpSpPr/>
          <p:nvPr/>
        </p:nvGrpSpPr>
        <p:grpSpPr>
          <a:xfrm>
            <a:off x="127721" y="1640942"/>
            <a:ext cx="4648134" cy="4718812"/>
            <a:chOff x="1675052" y="1690099"/>
            <a:chExt cx="4648134" cy="4718812"/>
          </a:xfrm>
          <a:effectLst>
            <a:outerShdw blurRad="3048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B8DEF0-2C8E-8430-7393-124DBA082703}"/>
                </a:ext>
              </a:extLst>
            </p:cNvPr>
            <p:cNvSpPr/>
            <p:nvPr/>
          </p:nvSpPr>
          <p:spPr>
            <a:xfrm>
              <a:off x="4222613" y="2108644"/>
              <a:ext cx="1980828" cy="1946904"/>
            </a:xfrm>
            <a:custGeom>
              <a:avLst/>
              <a:gdLst>
                <a:gd name="connsiteX0" fmla="*/ 197213 w 1980828"/>
                <a:gd name="connsiteY0" fmla="*/ 0 h 1946904"/>
                <a:gd name="connsiteX1" fmla="*/ 369556 w 1980828"/>
                <a:gd name="connsiteY1" fmla="*/ 33336 h 1946904"/>
                <a:gd name="connsiteX2" fmla="*/ 591456 w 1980828"/>
                <a:gd name="connsiteY2" fmla="*/ 104551 h 1946904"/>
                <a:gd name="connsiteX3" fmla="*/ 1769335 w 1980828"/>
                <a:gd name="connsiteY3" fmla="*/ 1431844 h 1946904"/>
                <a:gd name="connsiteX4" fmla="*/ 1980828 w 1980828"/>
                <a:gd name="connsiteY4" fmla="*/ 1436086 h 1946904"/>
                <a:gd name="connsiteX5" fmla="*/ 1484081 w 1980828"/>
                <a:gd name="connsiteY5" fmla="*/ 1946904 h 1946904"/>
                <a:gd name="connsiteX6" fmla="*/ 833628 w 1980828"/>
                <a:gd name="connsiteY6" fmla="*/ 1413076 h 1946904"/>
                <a:gd name="connsiteX7" fmla="*/ 1035065 w 1980828"/>
                <a:gd name="connsiteY7" fmla="*/ 1417116 h 1946904"/>
                <a:gd name="connsiteX8" fmla="*/ 247448 w 1980828"/>
                <a:gd name="connsiteY8" fmla="*/ 717414 h 1946904"/>
                <a:gd name="connsiteX9" fmla="*/ 114004 w 1980828"/>
                <a:gd name="connsiteY9" fmla="*/ 685245 h 1946904"/>
                <a:gd name="connsiteX10" fmla="*/ 0 w 1980828"/>
                <a:gd name="connsiteY10" fmla="*/ 670669 h 1946904"/>
                <a:gd name="connsiteX11" fmla="*/ 411827 w 1980828"/>
                <a:gd name="connsiteY11" fmla="*/ 407050 h 194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828" h="1946904">
                  <a:moveTo>
                    <a:pt x="197213" y="0"/>
                  </a:moveTo>
                  <a:lnTo>
                    <a:pt x="369556" y="33336"/>
                  </a:lnTo>
                  <a:cubicBezTo>
                    <a:pt x="444402" y="52489"/>
                    <a:pt x="518503" y="76213"/>
                    <a:pt x="591456" y="104551"/>
                  </a:cubicBezTo>
                  <a:cubicBezTo>
                    <a:pt x="1175076" y="331254"/>
                    <a:pt x="1613609" y="825414"/>
                    <a:pt x="1769335" y="1431844"/>
                  </a:cubicBezTo>
                  <a:lnTo>
                    <a:pt x="1980828" y="1436086"/>
                  </a:lnTo>
                  <a:lnTo>
                    <a:pt x="1484081" y="1946904"/>
                  </a:lnTo>
                  <a:lnTo>
                    <a:pt x="833628" y="1413076"/>
                  </a:lnTo>
                  <a:lnTo>
                    <a:pt x="1035065" y="1417116"/>
                  </a:lnTo>
                  <a:cubicBezTo>
                    <a:pt x="888414" y="1079249"/>
                    <a:pt x="600239" y="823241"/>
                    <a:pt x="247448" y="717414"/>
                  </a:cubicBezTo>
                  <a:cubicBezTo>
                    <a:pt x="203349" y="704186"/>
                    <a:pt x="158802" y="693472"/>
                    <a:pt x="114004" y="685245"/>
                  </a:cubicBezTo>
                  <a:lnTo>
                    <a:pt x="0" y="670669"/>
                  </a:lnTo>
                  <a:lnTo>
                    <a:pt x="411827" y="4070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8FAC65-0430-B9AE-AB54-8884E5F58ED3}"/>
                </a:ext>
              </a:extLst>
            </p:cNvPr>
            <p:cNvSpPr/>
            <p:nvPr/>
          </p:nvSpPr>
          <p:spPr>
            <a:xfrm rot="17280000">
              <a:off x="2492175" y="1740856"/>
              <a:ext cx="2074559" cy="1973046"/>
            </a:xfrm>
            <a:custGeom>
              <a:avLst/>
              <a:gdLst>
                <a:gd name="connsiteX0" fmla="*/ 287 w 2074559"/>
                <a:gd name="connsiteY0" fmla="*/ 14 h 1973046"/>
                <a:gd name="connsiteX1" fmla="*/ 0 w 2074559"/>
                <a:gd name="connsiteY1" fmla="*/ 6 h 1973046"/>
                <a:gd name="connsiteX2" fmla="*/ 0 w 2074559"/>
                <a:gd name="connsiteY2" fmla="*/ 0 h 1973046"/>
                <a:gd name="connsiteX3" fmla="*/ 2074559 w 2074559"/>
                <a:gd name="connsiteY3" fmla="*/ 1462228 h 1973046"/>
                <a:gd name="connsiteX4" fmla="*/ 1577812 w 2074559"/>
                <a:gd name="connsiteY4" fmla="*/ 1973046 h 1973046"/>
                <a:gd name="connsiteX5" fmla="*/ 927359 w 2074559"/>
                <a:gd name="connsiteY5" fmla="*/ 1439217 h 1973046"/>
                <a:gd name="connsiteX6" fmla="*/ 1128796 w 2074559"/>
                <a:gd name="connsiteY6" fmla="*/ 1443257 h 1973046"/>
                <a:gd name="connsiteX7" fmla="*/ 176141 w 2074559"/>
                <a:gd name="connsiteY7" fmla="*/ 705848 h 1973046"/>
                <a:gd name="connsiteX8" fmla="*/ 93924 w 2074559"/>
                <a:gd name="connsiteY8" fmla="*/ 696688 h 1973046"/>
                <a:gd name="connsiteX9" fmla="*/ 505557 w 2074559"/>
                <a:gd name="connsiteY9" fmla="*/ 433193 h 1973046"/>
                <a:gd name="connsiteX10" fmla="*/ 290884 w 2074559"/>
                <a:gd name="connsiteY10" fmla="*/ 26033 h 1973046"/>
                <a:gd name="connsiteX11" fmla="*/ 367497 w 2074559"/>
                <a:gd name="connsiteY11" fmla="*/ 37555 h 1973046"/>
                <a:gd name="connsiteX12" fmla="*/ 922681 w 2074559"/>
                <a:gd name="connsiteY12" fmla="*/ 241942 h 1973046"/>
                <a:gd name="connsiteX13" fmla="*/ 1863067 w 2074559"/>
                <a:gd name="connsiteY13" fmla="*/ 1457986 h 197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4559" h="1973046">
                  <a:moveTo>
                    <a:pt x="287" y="14"/>
                  </a:move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074559" y="1462228"/>
                  </a:moveTo>
                  <a:lnTo>
                    <a:pt x="1577812" y="1973046"/>
                  </a:lnTo>
                  <a:lnTo>
                    <a:pt x="927359" y="1439217"/>
                  </a:lnTo>
                  <a:lnTo>
                    <a:pt x="1128796" y="1443257"/>
                  </a:lnTo>
                  <a:cubicBezTo>
                    <a:pt x="953200" y="1038705"/>
                    <a:pt x="586692" y="770653"/>
                    <a:pt x="176141" y="705848"/>
                  </a:cubicBezTo>
                  <a:lnTo>
                    <a:pt x="93924" y="696688"/>
                  </a:lnTo>
                  <a:lnTo>
                    <a:pt x="505557" y="433193"/>
                  </a:lnTo>
                  <a:lnTo>
                    <a:pt x="290884" y="26033"/>
                  </a:lnTo>
                  <a:lnTo>
                    <a:pt x="367497" y="37555"/>
                  </a:lnTo>
                  <a:cubicBezTo>
                    <a:pt x="560067" y="76551"/>
                    <a:pt x="747418" y="144907"/>
                    <a:pt x="922681" y="241942"/>
                  </a:cubicBezTo>
                  <a:cubicBezTo>
                    <a:pt x="1390050" y="500702"/>
                    <a:pt x="1730194" y="940554"/>
                    <a:pt x="1863067" y="1457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FFCC">
                    <a:shade val="30000"/>
                    <a:satMod val="115000"/>
                  </a:srgbClr>
                </a:gs>
                <a:gs pos="50000">
                  <a:srgbClr val="00FFCC">
                    <a:shade val="67500"/>
                    <a:satMod val="115000"/>
                  </a:srgbClr>
                </a:gs>
                <a:gs pos="100000">
                  <a:srgbClr val="00FF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035EC-1950-B80D-4091-22F2A972FBB0}"/>
                </a:ext>
              </a:extLst>
            </p:cNvPr>
            <p:cNvSpPr/>
            <p:nvPr/>
          </p:nvSpPr>
          <p:spPr>
            <a:xfrm rot="4320000">
              <a:off x="4358158" y="3806866"/>
              <a:ext cx="1980792" cy="1949264"/>
            </a:xfrm>
            <a:custGeom>
              <a:avLst/>
              <a:gdLst>
                <a:gd name="connsiteX0" fmla="*/ 195931 w 1980792"/>
                <a:gd name="connsiteY0" fmla="*/ 0 h 1949264"/>
                <a:gd name="connsiteX1" fmla="*/ 352034 w 1980792"/>
                <a:gd name="connsiteY1" fmla="*/ 31015 h 1949264"/>
                <a:gd name="connsiteX2" fmla="*/ 1769299 w 1980792"/>
                <a:gd name="connsiteY2" fmla="*/ 1434203 h 1949264"/>
                <a:gd name="connsiteX3" fmla="*/ 1980792 w 1980792"/>
                <a:gd name="connsiteY3" fmla="*/ 1438446 h 1949264"/>
                <a:gd name="connsiteX4" fmla="*/ 1484045 w 1980792"/>
                <a:gd name="connsiteY4" fmla="*/ 1949264 h 1949264"/>
                <a:gd name="connsiteX5" fmla="*/ 833592 w 1980792"/>
                <a:gd name="connsiteY5" fmla="*/ 1415435 h 1949264"/>
                <a:gd name="connsiteX6" fmla="*/ 1035029 w 1980792"/>
                <a:gd name="connsiteY6" fmla="*/ 1419475 h 1949264"/>
                <a:gd name="connsiteX7" fmla="*/ 64475 w 1980792"/>
                <a:gd name="connsiteY7" fmla="*/ 679406 h 1949264"/>
                <a:gd name="connsiteX8" fmla="*/ 0 w 1980792"/>
                <a:gd name="connsiteY8" fmla="*/ 673009 h 1949264"/>
                <a:gd name="connsiteX9" fmla="*/ 411790 w 1980792"/>
                <a:gd name="connsiteY9" fmla="*/ 409412 h 19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0792" h="1949264">
                  <a:moveTo>
                    <a:pt x="195931" y="0"/>
                  </a:moveTo>
                  <a:lnTo>
                    <a:pt x="352034" y="31015"/>
                  </a:lnTo>
                  <a:cubicBezTo>
                    <a:pt x="1029035" y="197699"/>
                    <a:pt x="1586771" y="723405"/>
                    <a:pt x="1769299" y="1434203"/>
                  </a:cubicBezTo>
                  <a:lnTo>
                    <a:pt x="1980792" y="1438446"/>
                  </a:lnTo>
                  <a:lnTo>
                    <a:pt x="1484045" y="1949264"/>
                  </a:lnTo>
                  <a:lnTo>
                    <a:pt x="833592" y="1415435"/>
                  </a:lnTo>
                  <a:lnTo>
                    <a:pt x="1035029" y="1419475"/>
                  </a:lnTo>
                  <a:cubicBezTo>
                    <a:pt x="858100" y="1011852"/>
                    <a:pt x="484801" y="739354"/>
                    <a:pt x="64475" y="679406"/>
                  </a:cubicBezTo>
                  <a:lnTo>
                    <a:pt x="0" y="673009"/>
                  </a:lnTo>
                  <a:lnTo>
                    <a:pt x="411790" y="4094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A7D8E9-EF8A-7529-B857-C6751612FB4B}"/>
                </a:ext>
              </a:extLst>
            </p:cNvPr>
            <p:cNvSpPr/>
            <p:nvPr/>
          </p:nvSpPr>
          <p:spPr>
            <a:xfrm rot="8640000">
              <a:off x="2780963" y="4462243"/>
              <a:ext cx="1981723" cy="1946668"/>
            </a:xfrm>
            <a:custGeom>
              <a:avLst/>
              <a:gdLst>
                <a:gd name="connsiteX0" fmla="*/ 1484976 w 1981723"/>
                <a:gd name="connsiteY0" fmla="*/ 1946668 h 1946668"/>
                <a:gd name="connsiteX1" fmla="*/ 834523 w 1981723"/>
                <a:gd name="connsiteY1" fmla="*/ 1412840 h 1946668"/>
                <a:gd name="connsiteX2" fmla="*/ 1035960 w 1981723"/>
                <a:gd name="connsiteY2" fmla="*/ 1416880 h 1946668"/>
                <a:gd name="connsiteX3" fmla="*/ 310605 w 1981723"/>
                <a:gd name="connsiteY3" fmla="*/ 737648 h 1946668"/>
                <a:gd name="connsiteX4" fmla="*/ 61683 w 1981723"/>
                <a:gd name="connsiteY4" fmla="*/ 676420 h 1946668"/>
                <a:gd name="connsiteX5" fmla="*/ 0 w 1981723"/>
                <a:gd name="connsiteY5" fmla="*/ 671007 h 1946668"/>
                <a:gd name="connsiteX6" fmla="*/ 412721 w 1981723"/>
                <a:gd name="connsiteY6" fmla="*/ 406815 h 1946668"/>
                <a:gd name="connsiteX7" fmla="*/ 198230 w 1981723"/>
                <a:gd name="connsiteY7" fmla="*/ 0 h 1946668"/>
                <a:gd name="connsiteX8" fmla="*/ 270100 w 1981723"/>
                <a:gd name="connsiteY8" fmla="*/ 10246 h 1946668"/>
                <a:gd name="connsiteX9" fmla="*/ 686258 w 1981723"/>
                <a:gd name="connsiteY9" fmla="*/ 143656 h 1946668"/>
                <a:gd name="connsiteX10" fmla="*/ 1770230 w 1981723"/>
                <a:gd name="connsiteY10" fmla="*/ 1431608 h 1946668"/>
                <a:gd name="connsiteX11" fmla="*/ 1981723 w 1981723"/>
                <a:gd name="connsiteY11" fmla="*/ 1435850 h 19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1723" h="1946668">
                  <a:moveTo>
                    <a:pt x="1484976" y="1946668"/>
                  </a:moveTo>
                  <a:lnTo>
                    <a:pt x="834523" y="1412840"/>
                  </a:lnTo>
                  <a:lnTo>
                    <a:pt x="1035960" y="1416880"/>
                  </a:lnTo>
                  <a:cubicBezTo>
                    <a:pt x="898407" y="1099975"/>
                    <a:pt x="635852" y="854114"/>
                    <a:pt x="310605" y="737648"/>
                  </a:cubicBezTo>
                  <a:cubicBezTo>
                    <a:pt x="229293" y="708531"/>
                    <a:pt x="145876" y="688151"/>
                    <a:pt x="61683" y="676420"/>
                  </a:cubicBezTo>
                  <a:lnTo>
                    <a:pt x="0" y="671007"/>
                  </a:lnTo>
                  <a:lnTo>
                    <a:pt x="412721" y="406815"/>
                  </a:lnTo>
                  <a:lnTo>
                    <a:pt x="198230" y="0"/>
                  </a:lnTo>
                  <a:lnTo>
                    <a:pt x="270100" y="10246"/>
                  </a:lnTo>
                  <a:cubicBezTo>
                    <a:pt x="412058" y="38640"/>
                    <a:pt x="551688" y="83087"/>
                    <a:pt x="686258" y="143656"/>
                  </a:cubicBezTo>
                  <a:cubicBezTo>
                    <a:pt x="1224537" y="385933"/>
                    <a:pt x="1623412" y="859868"/>
                    <a:pt x="1770230" y="1431608"/>
                  </a:cubicBezTo>
                  <a:lnTo>
                    <a:pt x="1981723" y="14358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9EC0BE-513C-5A4B-E485-68BC9CCA2C40}"/>
                </a:ext>
              </a:extLst>
            </p:cNvPr>
            <p:cNvSpPr/>
            <p:nvPr/>
          </p:nvSpPr>
          <p:spPr>
            <a:xfrm rot="12960000">
              <a:off x="1675052" y="3170211"/>
              <a:ext cx="1985086" cy="1948019"/>
            </a:xfrm>
            <a:custGeom>
              <a:avLst/>
              <a:gdLst>
                <a:gd name="connsiteX0" fmla="*/ 1488339 w 1985086"/>
                <a:gd name="connsiteY0" fmla="*/ 1948019 h 1948019"/>
                <a:gd name="connsiteX1" fmla="*/ 837886 w 1985086"/>
                <a:gd name="connsiteY1" fmla="*/ 1414191 h 1948019"/>
                <a:gd name="connsiteX2" fmla="*/ 1039323 w 1985086"/>
                <a:gd name="connsiteY2" fmla="*/ 1418231 h 1948019"/>
                <a:gd name="connsiteX3" fmla="*/ 76912 w 1985086"/>
                <a:gd name="connsiteY3" fmla="*/ 679353 h 1948019"/>
                <a:gd name="connsiteX4" fmla="*/ 0 w 1985086"/>
                <a:gd name="connsiteY4" fmla="*/ 674512 h 1948019"/>
                <a:gd name="connsiteX5" fmla="*/ 416084 w 1985086"/>
                <a:gd name="connsiteY5" fmla="*/ 408167 h 1948019"/>
                <a:gd name="connsiteX6" fmla="*/ 200881 w 1985086"/>
                <a:gd name="connsiteY6" fmla="*/ 0 h 1948019"/>
                <a:gd name="connsiteX7" fmla="*/ 257996 w 1985086"/>
                <a:gd name="connsiteY7" fmla="*/ 8173 h 1948019"/>
                <a:gd name="connsiteX8" fmla="*/ 1773593 w 1985086"/>
                <a:gd name="connsiteY8" fmla="*/ 1432958 h 1948019"/>
                <a:gd name="connsiteX9" fmla="*/ 1985086 w 1985086"/>
                <a:gd name="connsiteY9" fmla="*/ 1437201 h 194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86" h="1948019">
                  <a:moveTo>
                    <a:pt x="1488339" y="1948019"/>
                  </a:moveTo>
                  <a:lnTo>
                    <a:pt x="837886" y="1414191"/>
                  </a:lnTo>
                  <a:lnTo>
                    <a:pt x="1039323" y="1418231"/>
                  </a:lnTo>
                  <a:cubicBezTo>
                    <a:pt x="863639" y="1013476"/>
                    <a:pt x="494135" y="741661"/>
                    <a:pt x="76912" y="679353"/>
                  </a:cubicBezTo>
                  <a:lnTo>
                    <a:pt x="0" y="674512"/>
                  </a:lnTo>
                  <a:lnTo>
                    <a:pt x="416084" y="408167"/>
                  </a:lnTo>
                  <a:lnTo>
                    <a:pt x="200881" y="0"/>
                  </a:lnTo>
                  <a:lnTo>
                    <a:pt x="257996" y="8173"/>
                  </a:lnTo>
                  <a:cubicBezTo>
                    <a:pt x="975447" y="145894"/>
                    <a:pt x="1581315" y="684188"/>
                    <a:pt x="1773593" y="1432958"/>
                  </a:cubicBezTo>
                  <a:lnTo>
                    <a:pt x="1985086" y="14372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EEE4">
                    <a:shade val="30000"/>
                    <a:satMod val="115000"/>
                  </a:srgbClr>
                </a:gs>
                <a:gs pos="50000">
                  <a:srgbClr val="12EEE4">
                    <a:shade val="67500"/>
                    <a:satMod val="115000"/>
                  </a:srgbClr>
                </a:gs>
                <a:gs pos="100000">
                  <a:srgbClr val="12EEE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5" name="Arrow: Circular 64">
            <a:extLst>
              <a:ext uri="{FF2B5EF4-FFF2-40B4-BE49-F238E27FC236}">
                <a16:creationId xmlns:a16="http://schemas.microsoft.com/office/drawing/2014/main" id="{CAB826C3-7505-C9E7-BA3C-A7D109A43827}"/>
              </a:ext>
            </a:extLst>
          </p:cNvPr>
          <p:cNvSpPr/>
          <p:nvPr/>
        </p:nvSpPr>
        <p:spPr>
          <a:xfrm>
            <a:off x="1976493" y="3383688"/>
            <a:ext cx="1131477" cy="113147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51405"/>
              <a:gd name="adj5" fmla="val 125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/>
              <a:t>Tanenbaum &amp; Van </a:t>
            </a:r>
            <a:r>
              <a:rPr lang="es-ES" err="1"/>
              <a:t>Steen</a:t>
            </a:r>
            <a:r>
              <a:rPr lang="es-ES"/>
              <a:t> (2008).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/>
              <a:t>. Pearson </a:t>
            </a:r>
            <a:r>
              <a:rPr lang="es-ES" err="1"/>
              <a:t>Education</a:t>
            </a:r>
            <a:r>
              <a:rPr lang="es-ES"/>
              <a:t>​.</a:t>
            </a:r>
          </a:p>
          <a:p>
            <a:pPr>
              <a:lnSpc>
                <a:spcPct val="120000"/>
              </a:lnSpc>
            </a:pPr>
            <a:r>
              <a:rPr lang="en-US"/>
              <a:t>Khalid A. Mughal &amp; Rolf W. Rasmussen (2017). A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1B7-0682-2CC4-AA46-8125618D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78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67C5D-6986-BF1D-2AE3-752EF5F2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F2C06-27CC-74A2-133D-DED478ED4142}"/>
              </a:ext>
            </a:extLst>
          </p:cNvPr>
          <p:cNvSpPr/>
          <p:nvPr/>
        </p:nvSpPr>
        <p:spPr>
          <a:xfrm>
            <a:off x="4748594" y="36381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A7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¿Cómo funciona la estructura repetitiva </a:t>
            </a:r>
            <a:r>
              <a:rPr lang="es-ES" sz="1800" b="1" dirty="0" err="1"/>
              <a:t>while</a:t>
            </a:r>
            <a:r>
              <a:rPr lang="es-ES" sz="1800" dirty="0"/>
              <a:t>?</a:t>
            </a:r>
            <a:endParaRPr lang="en-US" sz="18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43117-732F-7E59-D1B9-5C7D088ED758}"/>
              </a:ext>
            </a:extLst>
          </p:cNvPr>
          <p:cNvSpPr/>
          <p:nvPr/>
        </p:nvSpPr>
        <p:spPr>
          <a:xfrm>
            <a:off x="4748594" y="443240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1EB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son contadores y acumuladores? Características</a:t>
            </a:r>
            <a:endParaRPr lang="en-US" sz="18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FE13DDE-70D3-5515-228F-E015C2A27873}"/>
              </a:ext>
            </a:extLst>
          </p:cNvPr>
          <p:cNvSpPr/>
          <p:nvPr/>
        </p:nvSpPr>
        <p:spPr>
          <a:xfrm>
            <a:off x="4748594" y="52266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F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es un centinela y cuál es su utilidad?</a:t>
            </a:r>
            <a:endParaRPr lang="en-US" sz="18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07C66A-9FAD-6209-D577-C2E1BE88B073}"/>
              </a:ext>
            </a:extLst>
          </p:cNvPr>
          <p:cNvSpPr/>
          <p:nvPr/>
        </p:nvSpPr>
        <p:spPr>
          <a:xfrm>
            <a:off x="4748594" y="2049655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B5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¿Qué es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estructura</a:t>
            </a:r>
            <a:r>
              <a:rPr lang="en-US" sz="1800" dirty="0"/>
              <a:t> repetitive o </a:t>
            </a:r>
            <a:r>
              <a:rPr lang="en-US" sz="1800" dirty="0" err="1"/>
              <a:t>bucle</a:t>
            </a:r>
            <a:r>
              <a:rPr lang="en-US" sz="1800" dirty="0"/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D5E3D9-7612-F94B-F061-6BAAAD684369}"/>
              </a:ext>
            </a:extLst>
          </p:cNvPr>
          <p:cNvSpPr/>
          <p:nvPr/>
        </p:nvSpPr>
        <p:spPr>
          <a:xfrm>
            <a:off x="4675773" y="1819073"/>
            <a:ext cx="7114149" cy="41465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F85DD8-C38E-B2CA-3C0F-FE95ADA20E00}"/>
              </a:ext>
            </a:extLst>
          </p:cNvPr>
          <p:cNvSpPr/>
          <p:nvPr/>
        </p:nvSpPr>
        <p:spPr>
          <a:xfrm>
            <a:off x="4748594" y="2843906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244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¿Cuáles son las estructuras repetitivas soportadas en Java?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BE500-7257-E3FC-1969-41A932F49717}"/>
              </a:ext>
            </a:extLst>
          </p:cNvPr>
          <p:cNvGrpSpPr/>
          <p:nvPr/>
        </p:nvGrpSpPr>
        <p:grpSpPr>
          <a:xfrm rot="900000">
            <a:off x="127721" y="1611446"/>
            <a:ext cx="4648134" cy="4718812"/>
            <a:chOff x="1675052" y="1690099"/>
            <a:chExt cx="4648134" cy="4718812"/>
          </a:xfrm>
          <a:effectLst>
            <a:outerShdw blurRad="3048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5002A9-8E40-BFF8-639B-7DF5D34E70A0}"/>
                </a:ext>
              </a:extLst>
            </p:cNvPr>
            <p:cNvSpPr/>
            <p:nvPr/>
          </p:nvSpPr>
          <p:spPr>
            <a:xfrm>
              <a:off x="4222613" y="2108644"/>
              <a:ext cx="1980828" cy="1946904"/>
            </a:xfrm>
            <a:custGeom>
              <a:avLst/>
              <a:gdLst>
                <a:gd name="connsiteX0" fmla="*/ 197213 w 1980828"/>
                <a:gd name="connsiteY0" fmla="*/ 0 h 1946904"/>
                <a:gd name="connsiteX1" fmla="*/ 369556 w 1980828"/>
                <a:gd name="connsiteY1" fmla="*/ 33336 h 1946904"/>
                <a:gd name="connsiteX2" fmla="*/ 591456 w 1980828"/>
                <a:gd name="connsiteY2" fmla="*/ 104551 h 1946904"/>
                <a:gd name="connsiteX3" fmla="*/ 1769335 w 1980828"/>
                <a:gd name="connsiteY3" fmla="*/ 1431844 h 1946904"/>
                <a:gd name="connsiteX4" fmla="*/ 1980828 w 1980828"/>
                <a:gd name="connsiteY4" fmla="*/ 1436086 h 1946904"/>
                <a:gd name="connsiteX5" fmla="*/ 1484081 w 1980828"/>
                <a:gd name="connsiteY5" fmla="*/ 1946904 h 1946904"/>
                <a:gd name="connsiteX6" fmla="*/ 833628 w 1980828"/>
                <a:gd name="connsiteY6" fmla="*/ 1413076 h 1946904"/>
                <a:gd name="connsiteX7" fmla="*/ 1035065 w 1980828"/>
                <a:gd name="connsiteY7" fmla="*/ 1417116 h 1946904"/>
                <a:gd name="connsiteX8" fmla="*/ 247448 w 1980828"/>
                <a:gd name="connsiteY8" fmla="*/ 717414 h 1946904"/>
                <a:gd name="connsiteX9" fmla="*/ 114004 w 1980828"/>
                <a:gd name="connsiteY9" fmla="*/ 685245 h 1946904"/>
                <a:gd name="connsiteX10" fmla="*/ 0 w 1980828"/>
                <a:gd name="connsiteY10" fmla="*/ 670669 h 1946904"/>
                <a:gd name="connsiteX11" fmla="*/ 411827 w 1980828"/>
                <a:gd name="connsiteY11" fmla="*/ 407050 h 194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828" h="1946904">
                  <a:moveTo>
                    <a:pt x="197213" y="0"/>
                  </a:moveTo>
                  <a:lnTo>
                    <a:pt x="369556" y="33336"/>
                  </a:lnTo>
                  <a:cubicBezTo>
                    <a:pt x="444402" y="52489"/>
                    <a:pt x="518503" y="76213"/>
                    <a:pt x="591456" y="104551"/>
                  </a:cubicBezTo>
                  <a:cubicBezTo>
                    <a:pt x="1175076" y="331254"/>
                    <a:pt x="1613609" y="825414"/>
                    <a:pt x="1769335" y="1431844"/>
                  </a:cubicBezTo>
                  <a:lnTo>
                    <a:pt x="1980828" y="1436086"/>
                  </a:lnTo>
                  <a:lnTo>
                    <a:pt x="1484081" y="1946904"/>
                  </a:lnTo>
                  <a:lnTo>
                    <a:pt x="833628" y="1413076"/>
                  </a:lnTo>
                  <a:lnTo>
                    <a:pt x="1035065" y="1417116"/>
                  </a:lnTo>
                  <a:cubicBezTo>
                    <a:pt x="888414" y="1079249"/>
                    <a:pt x="600239" y="823241"/>
                    <a:pt x="247448" y="717414"/>
                  </a:cubicBezTo>
                  <a:cubicBezTo>
                    <a:pt x="203349" y="704186"/>
                    <a:pt x="158802" y="693472"/>
                    <a:pt x="114004" y="685245"/>
                  </a:cubicBezTo>
                  <a:lnTo>
                    <a:pt x="0" y="670669"/>
                  </a:lnTo>
                  <a:lnTo>
                    <a:pt x="411827" y="4070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BA9A844-CEF3-6327-DE2B-FAD73AC887E5}"/>
                </a:ext>
              </a:extLst>
            </p:cNvPr>
            <p:cNvSpPr/>
            <p:nvPr/>
          </p:nvSpPr>
          <p:spPr>
            <a:xfrm rot="17280000">
              <a:off x="2492175" y="1740856"/>
              <a:ext cx="2074559" cy="1973046"/>
            </a:xfrm>
            <a:custGeom>
              <a:avLst/>
              <a:gdLst>
                <a:gd name="connsiteX0" fmla="*/ 287 w 2074559"/>
                <a:gd name="connsiteY0" fmla="*/ 14 h 1973046"/>
                <a:gd name="connsiteX1" fmla="*/ 0 w 2074559"/>
                <a:gd name="connsiteY1" fmla="*/ 6 h 1973046"/>
                <a:gd name="connsiteX2" fmla="*/ 0 w 2074559"/>
                <a:gd name="connsiteY2" fmla="*/ 0 h 1973046"/>
                <a:gd name="connsiteX3" fmla="*/ 2074559 w 2074559"/>
                <a:gd name="connsiteY3" fmla="*/ 1462228 h 1973046"/>
                <a:gd name="connsiteX4" fmla="*/ 1577812 w 2074559"/>
                <a:gd name="connsiteY4" fmla="*/ 1973046 h 1973046"/>
                <a:gd name="connsiteX5" fmla="*/ 927359 w 2074559"/>
                <a:gd name="connsiteY5" fmla="*/ 1439217 h 1973046"/>
                <a:gd name="connsiteX6" fmla="*/ 1128796 w 2074559"/>
                <a:gd name="connsiteY6" fmla="*/ 1443257 h 1973046"/>
                <a:gd name="connsiteX7" fmla="*/ 176141 w 2074559"/>
                <a:gd name="connsiteY7" fmla="*/ 705848 h 1973046"/>
                <a:gd name="connsiteX8" fmla="*/ 93924 w 2074559"/>
                <a:gd name="connsiteY8" fmla="*/ 696688 h 1973046"/>
                <a:gd name="connsiteX9" fmla="*/ 505557 w 2074559"/>
                <a:gd name="connsiteY9" fmla="*/ 433193 h 1973046"/>
                <a:gd name="connsiteX10" fmla="*/ 290884 w 2074559"/>
                <a:gd name="connsiteY10" fmla="*/ 26033 h 1973046"/>
                <a:gd name="connsiteX11" fmla="*/ 367497 w 2074559"/>
                <a:gd name="connsiteY11" fmla="*/ 37555 h 1973046"/>
                <a:gd name="connsiteX12" fmla="*/ 922681 w 2074559"/>
                <a:gd name="connsiteY12" fmla="*/ 241942 h 1973046"/>
                <a:gd name="connsiteX13" fmla="*/ 1863067 w 2074559"/>
                <a:gd name="connsiteY13" fmla="*/ 1457986 h 197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4559" h="1973046">
                  <a:moveTo>
                    <a:pt x="287" y="14"/>
                  </a:move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074559" y="1462228"/>
                  </a:moveTo>
                  <a:lnTo>
                    <a:pt x="1577812" y="1973046"/>
                  </a:lnTo>
                  <a:lnTo>
                    <a:pt x="927359" y="1439217"/>
                  </a:lnTo>
                  <a:lnTo>
                    <a:pt x="1128796" y="1443257"/>
                  </a:lnTo>
                  <a:cubicBezTo>
                    <a:pt x="953200" y="1038705"/>
                    <a:pt x="586692" y="770653"/>
                    <a:pt x="176141" y="705848"/>
                  </a:cubicBezTo>
                  <a:lnTo>
                    <a:pt x="93924" y="696688"/>
                  </a:lnTo>
                  <a:lnTo>
                    <a:pt x="505557" y="433193"/>
                  </a:lnTo>
                  <a:lnTo>
                    <a:pt x="290884" y="26033"/>
                  </a:lnTo>
                  <a:lnTo>
                    <a:pt x="367497" y="37555"/>
                  </a:lnTo>
                  <a:cubicBezTo>
                    <a:pt x="560067" y="76551"/>
                    <a:pt x="747418" y="144907"/>
                    <a:pt x="922681" y="241942"/>
                  </a:cubicBezTo>
                  <a:cubicBezTo>
                    <a:pt x="1390050" y="500702"/>
                    <a:pt x="1730194" y="940554"/>
                    <a:pt x="1863067" y="1457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FFCC">
                    <a:shade val="30000"/>
                    <a:satMod val="115000"/>
                  </a:srgbClr>
                </a:gs>
                <a:gs pos="50000">
                  <a:srgbClr val="00FFCC">
                    <a:shade val="67500"/>
                    <a:satMod val="115000"/>
                  </a:srgbClr>
                </a:gs>
                <a:gs pos="100000">
                  <a:srgbClr val="00FF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BD891E-29B5-F076-29F7-5899F3CC867E}"/>
                </a:ext>
              </a:extLst>
            </p:cNvPr>
            <p:cNvSpPr/>
            <p:nvPr/>
          </p:nvSpPr>
          <p:spPr>
            <a:xfrm rot="4320000">
              <a:off x="4358158" y="3806866"/>
              <a:ext cx="1980792" cy="1949264"/>
            </a:xfrm>
            <a:custGeom>
              <a:avLst/>
              <a:gdLst>
                <a:gd name="connsiteX0" fmla="*/ 195931 w 1980792"/>
                <a:gd name="connsiteY0" fmla="*/ 0 h 1949264"/>
                <a:gd name="connsiteX1" fmla="*/ 352034 w 1980792"/>
                <a:gd name="connsiteY1" fmla="*/ 31015 h 1949264"/>
                <a:gd name="connsiteX2" fmla="*/ 1769299 w 1980792"/>
                <a:gd name="connsiteY2" fmla="*/ 1434203 h 1949264"/>
                <a:gd name="connsiteX3" fmla="*/ 1980792 w 1980792"/>
                <a:gd name="connsiteY3" fmla="*/ 1438446 h 1949264"/>
                <a:gd name="connsiteX4" fmla="*/ 1484045 w 1980792"/>
                <a:gd name="connsiteY4" fmla="*/ 1949264 h 1949264"/>
                <a:gd name="connsiteX5" fmla="*/ 833592 w 1980792"/>
                <a:gd name="connsiteY5" fmla="*/ 1415435 h 1949264"/>
                <a:gd name="connsiteX6" fmla="*/ 1035029 w 1980792"/>
                <a:gd name="connsiteY6" fmla="*/ 1419475 h 1949264"/>
                <a:gd name="connsiteX7" fmla="*/ 64475 w 1980792"/>
                <a:gd name="connsiteY7" fmla="*/ 679406 h 1949264"/>
                <a:gd name="connsiteX8" fmla="*/ 0 w 1980792"/>
                <a:gd name="connsiteY8" fmla="*/ 673009 h 1949264"/>
                <a:gd name="connsiteX9" fmla="*/ 411790 w 1980792"/>
                <a:gd name="connsiteY9" fmla="*/ 409412 h 19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0792" h="1949264">
                  <a:moveTo>
                    <a:pt x="195931" y="0"/>
                  </a:moveTo>
                  <a:lnTo>
                    <a:pt x="352034" y="31015"/>
                  </a:lnTo>
                  <a:cubicBezTo>
                    <a:pt x="1029035" y="197699"/>
                    <a:pt x="1586771" y="723405"/>
                    <a:pt x="1769299" y="1434203"/>
                  </a:cubicBezTo>
                  <a:lnTo>
                    <a:pt x="1980792" y="1438446"/>
                  </a:lnTo>
                  <a:lnTo>
                    <a:pt x="1484045" y="1949264"/>
                  </a:lnTo>
                  <a:lnTo>
                    <a:pt x="833592" y="1415435"/>
                  </a:lnTo>
                  <a:lnTo>
                    <a:pt x="1035029" y="1419475"/>
                  </a:lnTo>
                  <a:cubicBezTo>
                    <a:pt x="858100" y="1011852"/>
                    <a:pt x="484801" y="739354"/>
                    <a:pt x="64475" y="679406"/>
                  </a:cubicBezTo>
                  <a:lnTo>
                    <a:pt x="0" y="673009"/>
                  </a:lnTo>
                  <a:lnTo>
                    <a:pt x="411790" y="4094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7FC328-C3E1-9575-C153-07B8F450E10C}"/>
                </a:ext>
              </a:extLst>
            </p:cNvPr>
            <p:cNvSpPr/>
            <p:nvPr/>
          </p:nvSpPr>
          <p:spPr>
            <a:xfrm rot="8640000">
              <a:off x="2780963" y="4462243"/>
              <a:ext cx="1981723" cy="1946668"/>
            </a:xfrm>
            <a:custGeom>
              <a:avLst/>
              <a:gdLst>
                <a:gd name="connsiteX0" fmla="*/ 1484976 w 1981723"/>
                <a:gd name="connsiteY0" fmla="*/ 1946668 h 1946668"/>
                <a:gd name="connsiteX1" fmla="*/ 834523 w 1981723"/>
                <a:gd name="connsiteY1" fmla="*/ 1412840 h 1946668"/>
                <a:gd name="connsiteX2" fmla="*/ 1035960 w 1981723"/>
                <a:gd name="connsiteY2" fmla="*/ 1416880 h 1946668"/>
                <a:gd name="connsiteX3" fmla="*/ 310605 w 1981723"/>
                <a:gd name="connsiteY3" fmla="*/ 737648 h 1946668"/>
                <a:gd name="connsiteX4" fmla="*/ 61683 w 1981723"/>
                <a:gd name="connsiteY4" fmla="*/ 676420 h 1946668"/>
                <a:gd name="connsiteX5" fmla="*/ 0 w 1981723"/>
                <a:gd name="connsiteY5" fmla="*/ 671007 h 1946668"/>
                <a:gd name="connsiteX6" fmla="*/ 412721 w 1981723"/>
                <a:gd name="connsiteY6" fmla="*/ 406815 h 1946668"/>
                <a:gd name="connsiteX7" fmla="*/ 198230 w 1981723"/>
                <a:gd name="connsiteY7" fmla="*/ 0 h 1946668"/>
                <a:gd name="connsiteX8" fmla="*/ 270100 w 1981723"/>
                <a:gd name="connsiteY8" fmla="*/ 10246 h 1946668"/>
                <a:gd name="connsiteX9" fmla="*/ 686258 w 1981723"/>
                <a:gd name="connsiteY9" fmla="*/ 143656 h 1946668"/>
                <a:gd name="connsiteX10" fmla="*/ 1770230 w 1981723"/>
                <a:gd name="connsiteY10" fmla="*/ 1431608 h 1946668"/>
                <a:gd name="connsiteX11" fmla="*/ 1981723 w 1981723"/>
                <a:gd name="connsiteY11" fmla="*/ 1435850 h 19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1723" h="1946668">
                  <a:moveTo>
                    <a:pt x="1484976" y="1946668"/>
                  </a:moveTo>
                  <a:lnTo>
                    <a:pt x="834523" y="1412840"/>
                  </a:lnTo>
                  <a:lnTo>
                    <a:pt x="1035960" y="1416880"/>
                  </a:lnTo>
                  <a:cubicBezTo>
                    <a:pt x="898407" y="1099975"/>
                    <a:pt x="635852" y="854114"/>
                    <a:pt x="310605" y="737648"/>
                  </a:cubicBezTo>
                  <a:cubicBezTo>
                    <a:pt x="229293" y="708531"/>
                    <a:pt x="145876" y="688151"/>
                    <a:pt x="61683" y="676420"/>
                  </a:cubicBezTo>
                  <a:lnTo>
                    <a:pt x="0" y="671007"/>
                  </a:lnTo>
                  <a:lnTo>
                    <a:pt x="412721" y="406815"/>
                  </a:lnTo>
                  <a:lnTo>
                    <a:pt x="198230" y="0"/>
                  </a:lnTo>
                  <a:lnTo>
                    <a:pt x="270100" y="10246"/>
                  </a:lnTo>
                  <a:cubicBezTo>
                    <a:pt x="412058" y="38640"/>
                    <a:pt x="551688" y="83087"/>
                    <a:pt x="686258" y="143656"/>
                  </a:cubicBezTo>
                  <a:cubicBezTo>
                    <a:pt x="1224537" y="385933"/>
                    <a:pt x="1623412" y="859868"/>
                    <a:pt x="1770230" y="1431608"/>
                  </a:cubicBezTo>
                  <a:lnTo>
                    <a:pt x="1981723" y="14358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0C5B6D-3F97-BDBC-B7FD-13AF5A2DC73C}"/>
                </a:ext>
              </a:extLst>
            </p:cNvPr>
            <p:cNvSpPr/>
            <p:nvPr/>
          </p:nvSpPr>
          <p:spPr>
            <a:xfrm rot="12960000">
              <a:off x="1675052" y="3170211"/>
              <a:ext cx="1985086" cy="1948019"/>
            </a:xfrm>
            <a:custGeom>
              <a:avLst/>
              <a:gdLst>
                <a:gd name="connsiteX0" fmla="*/ 1488339 w 1985086"/>
                <a:gd name="connsiteY0" fmla="*/ 1948019 h 1948019"/>
                <a:gd name="connsiteX1" fmla="*/ 837886 w 1985086"/>
                <a:gd name="connsiteY1" fmla="*/ 1414191 h 1948019"/>
                <a:gd name="connsiteX2" fmla="*/ 1039323 w 1985086"/>
                <a:gd name="connsiteY2" fmla="*/ 1418231 h 1948019"/>
                <a:gd name="connsiteX3" fmla="*/ 76912 w 1985086"/>
                <a:gd name="connsiteY3" fmla="*/ 679353 h 1948019"/>
                <a:gd name="connsiteX4" fmla="*/ 0 w 1985086"/>
                <a:gd name="connsiteY4" fmla="*/ 674512 h 1948019"/>
                <a:gd name="connsiteX5" fmla="*/ 416084 w 1985086"/>
                <a:gd name="connsiteY5" fmla="*/ 408167 h 1948019"/>
                <a:gd name="connsiteX6" fmla="*/ 200881 w 1985086"/>
                <a:gd name="connsiteY6" fmla="*/ 0 h 1948019"/>
                <a:gd name="connsiteX7" fmla="*/ 257996 w 1985086"/>
                <a:gd name="connsiteY7" fmla="*/ 8173 h 1948019"/>
                <a:gd name="connsiteX8" fmla="*/ 1773593 w 1985086"/>
                <a:gd name="connsiteY8" fmla="*/ 1432958 h 1948019"/>
                <a:gd name="connsiteX9" fmla="*/ 1985086 w 1985086"/>
                <a:gd name="connsiteY9" fmla="*/ 1437201 h 194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86" h="1948019">
                  <a:moveTo>
                    <a:pt x="1488339" y="1948019"/>
                  </a:moveTo>
                  <a:lnTo>
                    <a:pt x="837886" y="1414191"/>
                  </a:lnTo>
                  <a:lnTo>
                    <a:pt x="1039323" y="1418231"/>
                  </a:lnTo>
                  <a:cubicBezTo>
                    <a:pt x="863639" y="1013476"/>
                    <a:pt x="494135" y="741661"/>
                    <a:pt x="76912" y="679353"/>
                  </a:cubicBezTo>
                  <a:lnTo>
                    <a:pt x="0" y="674512"/>
                  </a:lnTo>
                  <a:lnTo>
                    <a:pt x="416084" y="408167"/>
                  </a:lnTo>
                  <a:lnTo>
                    <a:pt x="200881" y="0"/>
                  </a:lnTo>
                  <a:lnTo>
                    <a:pt x="257996" y="8173"/>
                  </a:lnTo>
                  <a:cubicBezTo>
                    <a:pt x="975447" y="145894"/>
                    <a:pt x="1581315" y="684188"/>
                    <a:pt x="1773593" y="1432958"/>
                  </a:cubicBezTo>
                  <a:lnTo>
                    <a:pt x="1985086" y="14372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EEE4">
                    <a:shade val="30000"/>
                    <a:satMod val="115000"/>
                  </a:srgbClr>
                </a:gs>
                <a:gs pos="50000">
                  <a:srgbClr val="12EEE4">
                    <a:shade val="67500"/>
                    <a:satMod val="115000"/>
                  </a:srgbClr>
                </a:gs>
                <a:gs pos="100000">
                  <a:srgbClr val="12EEE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F7FC348-D955-201F-B55D-866395A0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27124" y="3280144"/>
            <a:ext cx="1258938" cy="1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1B7-0682-2CC4-AA46-8125618D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78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67C5D-6986-BF1D-2AE3-752EF5F2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F85DD8-C38E-B2CA-3C0F-FE95ADA20E00}"/>
              </a:ext>
            </a:extLst>
          </p:cNvPr>
          <p:cNvSpPr/>
          <p:nvPr/>
        </p:nvSpPr>
        <p:spPr>
          <a:xfrm>
            <a:off x="4748594" y="2843906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244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¿Cuáles son las estructuras repetitivas soportadas en Java?</a:t>
            </a:r>
            <a:endParaRPr lang="en-US" sz="18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43117-732F-7E59-D1B9-5C7D088ED758}"/>
              </a:ext>
            </a:extLst>
          </p:cNvPr>
          <p:cNvSpPr/>
          <p:nvPr/>
        </p:nvSpPr>
        <p:spPr>
          <a:xfrm>
            <a:off x="4748594" y="443240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1EB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son contadores y acumuladores? Características</a:t>
            </a:r>
            <a:endParaRPr lang="en-US" sz="18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FE13DDE-70D3-5515-228F-E015C2A27873}"/>
              </a:ext>
            </a:extLst>
          </p:cNvPr>
          <p:cNvSpPr/>
          <p:nvPr/>
        </p:nvSpPr>
        <p:spPr>
          <a:xfrm>
            <a:off x="4748594" y="52266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F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es un centinela y cuál es su utilidad?</a:t>
            </a:r>
            <a:endParaRPr lang="en-US" sz="18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07C66A-9FAD-6209-D577-C2E1BE88B073}"/>
              </a:ext>
            </a:extLst>
          </p:cNvPr>
          <p:cNvSpPr/>
          <p:nvPr/>
        </p:nvSpPr>
        <p:spPr>
          <a:xfrm>
            <a:off x="4748594" y="2049655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B5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¿Qué es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estructura</a:t>
            </a:r>
            <a:r>
              <a:rPr lang="en-US" sz="1800" dirty="0"/>
              <a:t> repetitive o </a:t>
            </a:r>
            <a:r>
              <a:rPr lang="en-US" sz="1800" dirty="0" err="1"/>
              <a:t>bucle</a:t>
            </a:r>
            <a:r>
              <a:rPr lang="en-US" sz="1800" dirty="0"/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D5E3D9-7612-F94B-F061-6BAAAD684369}"/>
              </a:ext>
            </a:extLst>
          </p:cNvPr>
          <p:cNvSpPr/>
          <p:nvPr/>
        </p:nvSpPr>
        <p:spPr>
          <a:xfrm>
            <a:off x="4675773" y="1848255"/>
            <a:ext cx="7114149" cy="41173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B4F01-6D35-F93F-B4D5-FD41A1E44C2B}"/>
              </a:ext>
            </a:extLst>
          </p:cNvPr>
          <p:cNvGrpSpPr/>
          <p:nvPr/>
        </p:nvGrpSpPr>
        <p:grpSpPr>
          <a:xfrm rot="1800000">
            <a:off x="137553" y="1581086"/>
            <a:ext cx="4648134" cy="4718812"/>
            <a:chOff x="1675052" y="1690099"/>
            <a:chExt cx="4648134" cy="4718812"/>
          </a:xfrm>
          <a:effectLst>
            <a:outerShdw blurRad="3048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B8DEF0-2C8E-8430-7393-124DBA082703}"/>
                </a:ext>
              </a:extLst>
            </p:cNvPr>
            <p:cNvSpPr/>
            <p:nvPr/>
          </p:nvSpPr>
          <p:spPr>
            <a:xfrm>
              <a:off x="4222613" y="2108644"/>
              <a:ext cx="1980828" cy="1946904"/>
            </a:xfrm>
            <a:custGeom>
              <a:avLst/>
              <a:gdLst>
                <a:gd name="connsiteX0" fmla="*/ 197213 w 1980828"/>
                <a:gd name="connsiteY0" fmla="*/ 0 h 1946904"/>
                <a:gd name="connsiteX1" fmla="*/ 369556 w 1980828"/>
                <a:gd name="connsiteY1" fmla="*/ 33336 h 1946904"/>
                <a:gd name="connsiteX2" fmla="*/ 591456 w 1980828"/>
                <a:gd name="connsiteY2" fmla="*/ 104551 h 1946904"/>
                <a:gd name="connsiteX3" fmla="*/ 1769335 w 1980828"/>
                <a:gd name="connsiteY3" fmla="*/ 1431844 h 1946904"/>
                <a:gd name="connsiteX4" fmla="*/ 1980828 w 1980828"/>
                <a:gd name="connsiteY4" fmla="*/ 1436086 h 1946904"/>
                <a:gd name="connsiteX5" fmla="*/ 1484081 w 1980828"/>
                <a:gd name="connsiteY5" fmla="*/ 1946904 h 1946904"/>
                <a:gd name="connsiteX6" fmla="*/ 833628 w 1980828"/>
                <a:gd name="connsiteY6" fmla="*/ 1413076 h 1946904"/>
                <a:gd name="connsiteX7" fmla="*/ 1035065 w 1980828"/>
                <a:gd name="connsiteY7" fmla="*/ 1417116 h 1946904"/>
                <a:gd name="connsiteX8" fmla="*/ 247448 w 1980828"/>
                <a:gd name="connsiteY8" fmla="*/ 717414 h 1946904"/>
                <a:gd name="connsiteX9" fmla="*/ 114004 w 1980828"/>
                <a:gd name="connsiteY9" fmla="*/ 685245 h 1946904"/>
                <a:gd name="connsiteX10" fmla="*/ 0 w 1980828"/>
                <a:gd name="connsiteY10" fmla="*/ 670669 h 1946904"/>
                <a:gd name="connsiteX11" fmla="*/ 411827 w 1980828"/>
                <a:gd name="connsiteY11" fmla="*/ 407050 h 194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828" h="1946904">
                  <a:moveTo>
                    <a:pt x="197213" y="0"/>
                  </a:moveTo>
                  <a:lnTo>
                    <a:pt x="369556" y="33336"/>
                  </a:lnTo>
                  <a:cubicBezTo>
                    <a:pt x="444402" y="52489"/>
                    <a:pt x="518503" y="76213"/>
                    <a:pt x="591456" y="104551"/>
                  </a:cubicBezTo>
                  <a:cubicBezTo>
                    <a:pt x="1175076" y="331254"/>
                    <a:pt x="1613609" y="825414"/>
                    <a:pt x="1769335" y="1431844"/>
                  </a:cubicBezTo>
                  <a:lnTo>
                    <a:pt x="1980828" y="1436086"/>
                  </a:lnTo>
                  <a:lnTo>
                    <a:pt x="1484081" y="1946904"/>
                  </a:lnTo>
                  <a:lnTo>
                    <a:pt x="833628" y="1413076"/>
                  </a:lnTo>
                  <a:lnTo>
                    <a:pt x="1035065" y="1417116"/>
                  </a:lnTo>
                  <a:cubicBezTo>
                    <a:pt x="888414" y="1079249"/>
                    <a:pt x="600239" y="823241"/>
                    <a:pt x="247448" y="717414"/>
                  </a:cubicBezTo>
                  <a:cubicBezTo>
                    <a:pt x="203349" y="704186"/>
                    <a:pt x="158802" y="693472"/>
                    <a:pt x="114004" y="685245"/>
                  </a:cubicBezTo>
                  <a:lnTo>
                    <a:pt x="0" y="670669"/>
                  </a:lnTo>
                  <a:lnTo>
                    <a:pt x="411827" y="4070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8FAC65-0430-B9AE-AB54-8884E5F58ED3}"/>
                </a:ext>
              </a:extLst>
            </p:cNvPr>
            <p:cNvSpPr/>
            <p:nvPr/>
          </p:nvSpPr>
          <p:spPr>
            <a:xfrm rot="17280000">
              <a:off x="2492175" y="1740856"/>
              <a:ext cx="2074559" cy="1973046"/>
            </a:xfrm>
            <a:custGeom>
              <a:avLst/>
              <a:gdLst>
                <a:gd name="connsiteX0" fmla="*/ 287 w 2074559"/>
                <a:gd name="connsiteY0" fmla="*/ 14 h 1973046"/>
                <a:gd name="connsiteX1" fmla="*/ 0 w 2074559"/>
                <a:gd name="connsiteY1" fmla="*/ 6 h 1973046"/>
                <a:gd name="connsiteX2" fmla="*/ 0 w 2074559"/>
                <a:gd name="connsiteY2" fmla="*/ 0 h 1973046"/>
                <a:gd name="connsiteX3" fmla="*/ 2074559 w 2074559"/>
                <a:gd name="connsiteY3" fmla="*/ 1462228 h 1973046"/>
                <a:gd name="connsiteX4" fmla="*/ 1577812 w 2074559"/>
                <a:gd name="connsiteY4" fmla="*/ 1973046 h 1973046"/>
                <a:gd name="connsiteX5" fmla="*/ 927359 w 2074559"/>
                <a:gd name="connsiteY5" fmla="*/ 1439217 h 1973046"/>
                <a:gd name="connsiteX6" fmla="*/ 1128796 w 2074559"/>
                <a:gd name="connsiteY6" fmla="*/ 1443257 h 1973046"/>
                <a:gd name="connsiteX7" fmla="*/ 176141 w 2074559"/>
                <a:gd name="connsiteY7" fmla="*/ 705848 h 1973046"/>
                <a:gd name="connsiteX8" fmla="*/ 93924 w 2074559"/>
                <a:gd name="connsiteY8" fmla="*/ 696688 h 1973046"/>
                <a:gd name="connsiteX9" fmla="*/ 505557 w 2074559"/>
                <a:gd name="connsiteY9" fmla="*/ 433193 h 1973046"/>
                <a:gd name="connsiteX10" fmla="*/ 290884 w 2074559"/>
                <a:gd name="connsiteY10" fmla="*/ 26033 h 1973046"/>
                <a:gd name="connsiteX11" fmla="*/ 367497 w 2074559"/>
                <a:gd name="connsiteY11" fmla="*/ 37555 h 1973046"/>
                <a:gd name="connsiteX12" fmla="*/ 922681 w 2074559"/>
                <a:gd name="connsiteY12" fmla="*/ 241942 h 1973046"/>
                <a:gd name="connsiteX13" fmla="*/ 1863067 w 2074559"/>
                <a:gd name="connsiteY13" fmla="*/ 1457986 h 197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4559" h="1973046">
                  <a:moveTo>
                    <a:pt x="287" y="14"/>
                  </a:move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074559" y="1462228"/>
                  </a:moveTo>
                  <a:lnTo>
                    <a:pt x="1577812" y="1973046"/>
                  </a:lnTo>
                  <a:lnTo>
                    <a:pt x="927359" y="1439217"/>
                  </a:lnTo>
                  <a:lnTo>
                    <a:pt x="1128796" y="1443257"/>
                  </a:lnTo>
                  <a:cubicBezTo>
                    <a:pt x="953200" y="1038705"/>
                    <a:pt x="586692" y="770653"/>
                    <a:pt x="176141" y="705848"/>
                  </a:cubicBezTo>
                  <a:lnTo>
                    <a:pt x="93924" y="696688"/>
                  </a:lnTo>
                  <a:lnTo>
                    <a:pt x="505557" y="433193"/>
                  </a:lnTo>
                  <a:lnTo>
                    <a:pt x="290884" y="26033"/>
                  </a:lnTo>
                  <a:lnTo>
                    <a:pt x="367497" y="37555"/>
                  </a:lnTo>
                  <a:cubicBezTo>
                    <a:pt x="560067" y="76551"/>
                    <a:pt x="747418" y="144907"/>
                    <a:pt x="922681" y="241942"/>
                  </a:cubicBezTo>
                  <a:cubicBezTo>
                    <a:pt x="1390050" y="500702"/>
                    <a:pt x="1730194" y="940554"/>
                    <a:pt x="1863067" y="1457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FFCC">
                    <a:shade val="30000"/>
                    <a:satMod val="115000"/>
                  </a:srgbClr>
                </a:gs>
                <a:gs pos="50000">
                  <a:srgbClr val="00FFCC">
                    <a:shade val="67500"/>
                    <a:satMod val="115000"/>
                  </a:srgbClr>
                </a:gs>
                <a:gs pos="100000">
                  <a:srgbClr val="00FF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035EC-1950-B80D-4091-22F2A972FBB0}"/>
                </a:ext>
              </a:extLst>
            </p:cNvPr>
            <p:cNvSpPr/>
            <p:nvPr/>
          </p:nvSpPr>
          <p:spPr>
            <a:xfrm rot="4320000">
              <a:off x="4358158" y="3806866"/>
              <a:ext cx="1980792" cy="1949264"/>
            </a:xfrm>
            <a:custGeom>
              <a:avLst/>
              <a:gdLst>
                <a:gd name="connsiteX0" fmla="*/ 195931 w 1980792"/>
                <a:gd name="connsiteY0" fmla="*/ 0 h 1949264"/>
                <a:gd name="connsiteX1" fmla="*/ 352034 w 1980792"/>
                <a:gd name="connsiteY1" fmla="*/ 31015 h 1949264"/>
                <a:gd name="connsiteX2" fmla="*/ 1769299 w 1980792"/>
                <a:gd name="connsiteY2" fmla="*/ 1434203 h 1949264"/>
                <a:gd name="connsiteX3" fmla="*/ 1980792 w 1980792"/>
                <a:gd name="connsiteY3" fmla="*/ 1438446 h 1949264"/>
                <a:gd name="connsiteX4" fmla="*/ 1484045 w 1980792"/>
                <a:gd name="connsiteY4" fmla="*/ 1949264 h 1949264"/>
                <a:gd name="connsiteX5" fmla="*/ 833592 w 1980792"/>
                <a:gd name="connsiteY5" fmla="*/ 1415435 h 1949264"/>
                <a:gd name="connsiteX6" fmla="*/ 1035029 w 1980792"/>
                <a:gd name="connsiteY6" fmla="*/ 1419475 h 1949264"/>
                <a:gd name="connsiteX7" fmla="*/ 64475 w 1980792"/>
                <a:gd name="connsiteY7" fmla="*/ 679406 h 1949264"/>
                <a:gd name="connsiteX8" fmla="*/ 0 w 1980792"/>
                <a:gd name="connsiteY8" fmla="*/ 673009 h 1949264"/>
                <a:gd name="connsiteX9" fmla="*/ 411790 w 1980792"/>
                <a:gd name="connsiteY9" fmla="*/ 409412 h 19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0792" h="1949264">
                  <a:moveTo>
                    <a:pt x="195931" y="0"/>
                  </a:moveTo>
                  <a:lnTo>
                    <a:pt x="352034" y="31015"/>
                  </a:lnTo>
                  <a:cubicBezTo>
                    <a:pt x="1029035" y="197699"/>
                    <a:pt x="1586771" y="723405"/>
                    <a:pt x="1769299" y="1434203"/>
                  </a:cubicBezTo>
                  <a:lnTo>
                    <a:pt x="1980792" y="1438446"/>
                  </a:lnTo>
                  <a:lnTo>
                    <a:pt x="1484045" y="1949264"/>
                  </a:lnTo>
                  <a:lnTo>
                    <a:pt x="833592" y="1415435"/>
                  </a:lnTo>
                  <a:lnTo>
                    <a:pt x="1035029" y="1419475"/>
                  </a:lnTo>
                  <a:cubicBezTo>
                    <a:pt x="858100" y="1011852"/>
                    <a:pt x="484801" y="739354"/>
                    <a:pt x="64475" y="679406"/>
                  </a:cubicBezTo>
                  <a:lnTo>
                    <a:pt x="0" y="673009"/>
                  </a:lnTo>
                  <a:lnTo>
                    <a:pt x="411790" y="4094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A7D8E9-EF8A-7529-B857-C6751612FB4B}"/>
                </a:ext>
              </a:extLst>
            </p:cNvPr>
            <p:cNvSpPr/>
            <p:nvPr/>
          </p:nvSpPr>
          <p:spPr>
            <a:xfrm rot="8640000">
              <a:off x="2780963" y="4462243"/>
              <a:ext cx="1981723" cy="1946668"/>
            </a:xfrm>
            <a:custGeom>
              <a:avLst/>
              <a:gdLst>
                <a:gd name="connsiteX0" fmla="*/ 1484976 w 1981723"/>
                <a:gd name="connsiteY0" fmla="*/ 1946668 h 1946668"/>
                <a:gd name="connsiteX1" fmla="*/ 834523 w 1981723"/>
                <a:gd name="connsiteY1" fmla="*/ 1412840 h 1946668"/>
                <a:gd name="connsiteX2" fmla="*/ 1035960 w 1981723"/>
                <a:gd name="connsiteY2" fmla="*/ 1416880 h 1946668"/>
                <a:gd name="connsiteX3" fmla="*/ 310605 w 1981723"/>
                <a:gd name="connsiteY3" fmla="*/ 737648 h 1946668"/>
                <a:gd name="connsiteX4" fmla="*/ 61683 w 1981723"/>
                <a:gd name="connsiteY4" fmla="*/ 676420 h 1946668"/>
                <a:gd name="connsiteX5" fmla="*/ 0 w 1981723"/>
                <a:gd name="connsiteY5" fmla="*/ 671007 h 1946668"/>
                <a:gd name="connsiteX6" fmla="*/ 412721 w 1981723"/>
                <a:gd name="connsiteY6" fmla="*/ 406815 h 1946668"/>
                <a:gd name="connsiteX7" fmla="*/ 198230 w 1981723"/>
                <a:gd name="connsiteY7" fmla="*/ 0 h 1946668"/>
                <a:gd name="connsiteX8" fmla="*/ 270100 w 1981723"/>
                <a:gd name="connsiteY8" fmla="*/ 10246 h 1946668"/>
                <a:gd name="connsiteX9" fmla="*/ 686258 w 1981723"/>
                <a:gd name="connsiteY9" fmla="*/ 143656 h 1946668"/>
                <a:gd name="connsiteX10" fmla="*/ 1770230 w 1981723"/>
                <a:gd name="connsiteY10" fmla="*/ 1431608 h 1946668"/>
                <a:gd name="connsiteX11" fmla="*/ 1981723 w 1981723"/>
                <a:gd name="connsiteY11" fmla="*/ 1435850 h 19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1723" h="1946668">
                  <a:moveTo>
                    <a:pt x="1484976" y="1946668"/>
                  </a:moveTo>
                  <a:lnTo>
                    <a:pt x="834523" y="1412840"/>
                  </a:lnTo>
                  <a:lnTo>
                    <a:pt x="1035960" y="1416880"/>
                  </a:lnTo>
                  <a:cubicBezTo>
                    <a:pt x="898407" y="1099975"/>
                    <a:pt x="635852" y="854114"/>
                    <a:pt x="310605" y="737648"/>
                  </a:cubicBezTo>
                  <a:cubicBezTo>
                    <a:pt x="229293" y="708531"/>
                    <a:pt x="145876" y="688151"/>
                    <a:pt x="61683" y="676420"/>
                  </a:cubicBezTo>
                  <a:lnTo>
                    <a:pt x="0" y="671007"/>
                  </a:lnTo>
                  <a:lnTo>
                    <a:pt x="412721" y="406815"/>
                  </a:lnTo>
                  <a:lnTo>
                    <a:pt x="198230" y="0"/>
                  </a:lnTo>
                  <a:lnTo>
                    <a:pt x="270100" y="10246"/>
                  </a:lnTo>
                  <a:cubicBezTo>
                    <a:pt x="412058" y="38640"/>
                    <a:pt x="551688" y="83087"/>
                    <a:pt x="686258" y="143656"/>
                  </a:cubicBezTo>
                  <a:cubicBezTo>
                    <a:pt x="1224537" y="385933"/>
                    <a:pt x="1623412" y="859868"/>
                    <a:pt x="1770230" y="1431608"/>
                  </a:cubicBezTo>
                  <a:lnTo>
                    <a:pt x="1981723" y="14358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9EC0BE-513C-5A4B-E485-68BC9CCA2C40}"/>
                </a:ext>
              </a:extLst>
            </p:cNvPr>
            <p:cNvSpPr/>
            <p:nvPr/>
          </p:nvSpPr>
          <p:spPr>
            <a:xfrm rot="12960000">
              <a:off x="1675052" y="3170211"/>
              <a:ext cx="1985086" cy="1948019"/>
            </a:xfrm>
            <a:custGeom>
              <a:avLst/>
              <a:gdLst>
                <a:gd name="connsiteX0" fmla="*/ 1488339 w 1985086"/>
                <a:gd name="connsiteY0" fmla="*/ 1948019 h 1948019"/>
                <a:gd name="connsiteX1" fmla="*/ 837886 w 1985086"/>
                <a:gd name="connsiteY1" fmla="*/ 1414191 h 1948019"/>
                <a:gd name="connsiteX2" fmla="*/ 1039323 w 1985086"/>
                <a:gd name="connsiteY2" fmla="*/ 1418231 h 1948019"/>
                <a:gd name="connsiteX3" fmla="*/ 76912 w 1985086"/>
                <a:gd name="connsiteY3" fmla="*/ 679353 h 1948019"/>
                <a:gd name="connsiteX4" fmla="*/ 0 w 1985086"/>
                <a:gd name="connsiteY4" fmla="*/ 674512 h 1948019"/>
                <a:gd name="connsiteX5" fmla="*/ 416084 w 1985086"/>
                <a:gd name="connsiteY5" fmla="*/ 408167 h 1948019"/>
                <a:gd name="connsiteX6" fmla="*/ 200881 w 1985086"/>
                <a:gd name="connsiteY6" fmla="*/ 0 h 1948019"/>
                <a:gd name="connsiteX7" fmla="*/ 257996 w 1985086"/>
                <a:gd name="connsiteY7" fmla="*/ 8173 h 1948019"/>
                <a:gd name="connsiteX8" fmla="*/ 1773593 w 1985086"/>
                <a:gd name="connsiteY8" fmla="*/ 1432958 h 1948019"/>
                <a:gd name="connsiteX9" fmla="*/ 1985086 w 1985086"/>
                <a:gd name="connsiteY9" fmla="*/ 1437201 h 194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86" h="1948019">
                  <a:moveTo>
                    <a:pt x="1488339" y="1948019"/>
                  </a:moveTo>
                  <a:lnTo>
                    <a:pt x="837886" y="1414191"/>
                  </a:lnTo>
                  <a:lnTo>
                    <a:pt x="1039323" y="1418231"/>
                  </a:lnTo>
                  <a:cubicBezTo>
                    <a:pt x="863639" y="1013476"/>
                    <a:pt x="494135" y="741661"/>
                    <a:pt x="76912" y="679353"/>
                  </a:cubicBezTo>
                  <a:lnTo>
                    <a:pt x="0" y="674512"/>
                  </a:lnTo>
                  <a:lnTo>
                    <a:pt x="416084" y="408167"/>
                  </a:lnTo>
                  <a:lnTo>
                    <a:pt x="200881" y="0"/>
                  </a:lnTo>
                  <a:lnTo>
                    <a:pt x="257996" y="8173"/>
                  </a:lnTo>
                  <a:cubicBezTo>
                    <a:pt x="975447" y="145894"/>
                    <a:pt x="1581315" y="684188"/>
                    <a:pt x="1773593" y="1432958"/>
                  </a:cubicBezTo>
                  <a:lnTo>
                    <a:pt x="1985086" y="14372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EEE4">
                    <a:shade val="30000"/>
                    <a:satMod val="115000"/>
                  </a:srgbClr>
                </a:gs>
                <a:gs pos="50000">
                  <a:srgbClr val="12EEE4">
                    <a:shade val="67500"/>
                    <a:satMod val="115000"/>
                  </a:srgbClr>
                </a:gs>
                <a:gs pos="100000">
                  <a:srgbClr val="12EEE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F2C06-27CC-74A2-133D-DED478ED4142}"/>
              </a:ext>
            </a:extLst>
          </p:cNvPr>
          <p:cNvSpPr/>
          <p:nvPr/>
        </p:nvSpPr>
        <p:spPr>
          <a:xfrm>
            <a:off x="4748594" y="36381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A7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¿Cómo funciona la estructura repetitiva </a:t>
            </a:r>
            <a:r>
              <a:rPr lang="es-ES" sz="1800" b="1" dirty="0" err="1"/>
              <a:t>while</a:t>
            </a:r>
            <a:r>
              <a:rPr lang="es-ES" sz="1800" dirty="0"/>
              <a:t>?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145E-9FEE-00F1-8A5E-DAD84DFC2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8897" y="3254368"/>
            <a:ext cx="1140098" cy="1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1B7-0682-2CC4-AA46-8125618D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78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67C5D-6986-BF1D-2AE3-752EF5F2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F85DD8-C38E-B2CA-3C0F-FE95ADA20E00}"/>
              </a:ext>
            </a:extLst>
          </p:cNvPr>
          <p:cNvSpPr/>
          <p:nvPr/>
        </p:nvSpPr>
        <p:spPr>
          <a:xfrm>
            <a:off x="4748594" y="2843906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244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¿Cuáles son las estructuras repetitivas soportadas en Java?</a:t>
            </a:r>
            <a:endParaRPr lang="en-US" sz="18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F2C06-27CC-74A2-133D-DED478ED4142}"/>
              </a:ext>
            </a:extLst>
          </p:cNvPr>
          <p:cNvSpPr/>
          <p:nvPr/>
        </p:nvSpPr>
        <p:spPr>
          <a:xfrm>
            <a:off x="4748594" y="36381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A7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¿Cómo funciona la estructura repetitiva </a:t>
            </a:r>
            <a:r>
              <a:rPr lang="es-ES" sz="1800" b="1" dirty="0" err="1"/>
              <a:t>while</a:t>
            </a:r>
            <a:r>
              <a:rPr lang="es-ES" sz="1800" dirty="0"/>
              <a:t>?</a:t>
            </a:r>
            <a:endParaRPr lang="en-US" sz="18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FE13DDE-70D3-5515-228F-E015C2A27873}"/>
              </a:ext>
            </a:extLst>
          </p:cNvPr>
          <p:cNvSpPr/>
          <p:nvPr/>
        </p:nvSpPr>
        <p:spPr>
          <a:xfrm>
            <a:off x="4748594" y="52266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F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es un centinela y cuál es su utilidad?</a:t>
            </a:r>
            <a:endParaRPr lang="en-US" sz="18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07C66A-9FAD-6209-D577-C2E1BE88B073}"/>
              </a:ext>
            </a:extLst>
          </p:cNvPr>
          <p:cNvSpPr/>
          <p:nvPr/>
        </p:nvSpPr>
        <p:spPr>
          <a:xfrm>
            <a:off x="4748594" y="2049655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B5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¿Qué es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estructura</a:t>
            </a:r>
            <a:r>
              <a:rPr lang="en-US" sz="1800" dirty="0"/>
              <a:t> repetitive o </a:t>
            </a:r>
            <a:r>
              <a:rPr lang="en-US" sz="1800" dirty="0" err="1"/>
              <a:t>bucle</a:t>
            </a:r>
            <a:r>
              <a:rPr lang="en-US" sz="1800" dirty="0"/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D5E3D9-7612-F94B-F061-6BAAAD684369}"/>
              </a:ext>
            </a:extLst>
          </p:cNvPr>
          <p:cNvSpPr/>
          <p:nvPr/>
        </p:nvSpPr>
        <p:spPr>
          <a:xfrm>
            <a:off x="4675773" y="1780163"/>
            <a:ext cx="7114149" cy="418544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43117-732F-7E59-D1B9-5C7D088ED758}"/>
              </a:ext>
            </a:extLst>
          </p:cNvPr>
          <p:cNvSpPr/>
          <p:nvPr/>
        </p:nvSpPr>
        <p:spPr>
          <a:xfrm>
            <a:off x="4748594" y="443240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1EB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06666"/>
                </a:solidFill>
              </a:rPr>
              <a:t>¿Qué son contadores y acumuladores? Características</a:t>
            </a:r>
            <a:endParaRPr lang="en-US" sz="1800" dirty="0">
              <a:solidFill>
                <a:srgbClr val="006666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B4F01-6D35-F93F-B4D5-FD41A1E44C2B}"/>
              </a:ext>
            </a:extLst>
          </p:cNvPr>
          <p:cNvGrpSpPr/>
          <p:nvPr/>
        </p:nvGrpSpPr>
        <p:grpSpPr>
          <a:xfrm rot="2700000">
            <a:off x="147601" y="1550726"/>
            <a:ext cx="4648134" cy="4718812"/>
            <a:chOff x="1675052" y="1690099"/>
            <a:chExt cx="4648134" cy="4718812"/>
          </a:xfrm>
          <a:effectLst>
            <a:outerShdw blurRad="3048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B8DEF0-2C8E-8430-7393-124DBA082703}"/>
                </a:ext>
              </a:extLst>
            </p:cNvPr>
            <p:cNvSpPr/>
            <p:nvPr/>
          </p:nvSpPr>
          <p:spPr>
            <a:xfrm>
              <a:off x="4222613" y="2108644"/>
              <a:ext cx="1980828" cy="1946904"/>
            </a:xfrm>
            <a:custGeom>
              <a:avLst/>
              <a:gdLst>
                <a:gd name="connsiteX0" fmla="*/ 197213 w 1980828"/>
                <a:gd name="connsiteY0" fmla="*/ 0 h 1946904"/>
                <a:gd name="connsiteX1" fmla="*/ 369556 w 1980828"/>
                <a:gd name="connsiteY1" fmla="*/ 33336 h 1946904"/>
                <a:gd name="connsiteX2" fmla="*/ 591456 w 1980828"/>
                <a:gd name="connsiteY2" fmla="*/ 104551 h 1946904"/>
                <a:gd name="connsiteX3" fmla="*/ 1769335 w 1980828"/>
                <a:gd name="connsiteY3" fmla="*/ 1431844 h 1946904"/>
                <a:gd name="connsiteX4" fmla="*/ 1980828 w 1980828"/>
                <a:gd name="connsiteY4" fmla="*/ 1436086 h 1946904"/>
                <a:gd name="connsiteX5" fmla="*/ 1484081 w 1980828"/>
                <a:gd name="connsiteY5" fmla="*/ 1946904 h 1946904"/>
                <a:gd name="connsiteX6" fmla="*/ 833628 w 1980828"/>
                <a:gd name="connsiteY6" fmla="*/ 1413076 h 1946904"/>
                <a:gd name="connsiteX7" fmla="*/ 1035065 w 1980828"/>
                <a:gd name="connsiteY7" fmla="*/ 1417116 h 1946904"/>
                <a:gd name="connsiteX8" fmla="*/ 247448 w 1980828"/>
                <a:gd name="connsiteY8" fmla="*/ 717414 h 1946904"/>
                <a:gd name="connsiteX9" fmla="*/ 114004 w 1980828"/>
                <a:gd name="connsiteY9" fmla="*/ 685245 h 1946904"/>
                <a:gd name="connsiteX10" fmla="*/ 0 w 1980828"/>
                <a:gd name="connsiteY10" fmla="*/ 670669 h 1946904"/>
                <a:gd name="connsiteX11" fmla="*/ 411827 w 1980828"/>
                <a:gd name="connsiteY11" fmla="*/ 407050 h 194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828" h="1946904">
                  <a:moveTo>
                    <a:pt x="197213" y="0"/>
                  </a:moveTo>
                  <a:lnTo>
                    <a:pt x="369556" y="33336"/>
                  </a:lnTo>
                  <a:cubicBezTo>
                    <a:pt x="444402" y="52489"/>
                    <a:pt x="518503" y="76213"/>
                    <a:pt x="591456" y="104551"/>
                  </a:cubicBezTo>
                  <a:cubicBezTo>
                    <a:pt x="1175076" y="331254"/>
                    <a:pt x="1613609" y="825414"/>
                    <a:pt x="1769335" y="1431844"/>
                  </a:cubicBezTo>
                  <a:lnTo>
                    <a:pt x="1980828" y="1436086"/>
                  </a:lnTo>
                  <a:lnTo>
                    <a:pt x="1484081" y="1946904"/>
                  </a:lnTo>
                  <a:lnTo>
                    <a:pt x="833628" y="1413076"/>
                  </a:lnTo>
                  <a:lnTo>
                    <a:pt x="1035065" y="1417116"/>
                  </a:lnTo>
                  <a:cubicBezTo>
                    <a:pt x="888414" y="1079249"/>
                    <a:pt x="600239" y="823241"/>
                    <a:pt x="247448" y="717414"/>
                  </a:cubicBezTo>
                  <a:cubicBezTo>
                    <a:pt x="203349" y="704186"/>
                    <a:pt x="158802" y="693472"/>
                    <a:pt x="114004" y="685245"/>
                  </a:cubicBezTo>
                  <a:lnTo>
                    <a:pt x="0" y="670669"/>
                  </a:lnTo>
                  <a:lnTo>
                    <a:pt x="411827" y="4070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8FAC65-0430-B9AE-AB54-8884E5F58ED3}"/>
                </a:ext>
              </a:extLst>
            </p:cNvPr>
            <p:cNvSpPr/>
            <p:nvPr/>
          </p:nvSpPr>
          <p:spPr>
            <a:xfrm rot="17280000">
              <a:off x="2492175" y="1740856"/>
              <a:ext cx="2074559" cy="1973046"/>
            </a:xfrm>
            <a:custGeom>
              <a:avLst/>
              <a:gdLst>
                <a:gd name="connsiteX0" fmla="*/ 287 w 2074559"/>
                <a:gd name="connsiteY0" fmla="*/ 14 h 1973046"/>
                <a:gd name="connsiteX1" fmla="*/ 0 w 2074559"/>
                <a:gd name="connsiteY1" fmla="*/ 6 h 1973046"/>
                <a:gd name="connsiteX2" fmla="*/ 0 w 2074559"/>
                <a:gd name="connsiteY2" fmla="*/ 0 h 1973046"/>
                <a:gd name="connsiteX3" fmla="*/ 2074559 w 2074559"/>
                <a:gd name="connsiteY3" fmla="*/ 1462228 h 1973046"/>
                <a:gd name="connsiteX4" fmla="*/ 1577812 w 2074559"/>
                <a:gd name="connsiteY4" fmla="*/ 1973046 h 1973046"/>
                <a:gd name="connsiteX5" fmla="*/ 927359 w 2074559"/>
                <a:gd name="connsiteY5" fmla="*/ 1439217 h 1973046"/>
                <a:gd name="connsiteX6" fmla="*/ 1128796 w 2074559"/>
                <a:gd name="connsiteY6" fmla="*/ 1443257 h 1973046"/>
                <a:gd name="connsiteX7" fmla="*/ 176141 w 2074559"/>
                <a:gd name="connsiteY7" fmla="*/ 705848 h 1973046"/>
                <a:gd name="connsiteX8" fmla="*/ 93924 w 2074559"/>
                <a:gd name="connsiteY8" fmla="*/ 696688 h 1973046"/>
                <a:gd name="connsiteX9" fmla="*/ 505557 w 2074559"/>
                <a:gd name="connsiteY9" fmla="*/ 433193 h 1973046"/>
                <a:gd name="connsiteX10" fmla="*/ 290884 w 2074559"/>
                <a:gd name="connsiteY10" fmla="*/ 26033 h 1973046"/>
                <a:gd name="connsiteX11" fmla="*/ 367497 w 2074559"/>
                <a:gd name="connsiteY11" fmla="*/ 37555 h 1973046"/>
                <a:gd name="connsiteX12" fmla="*/ 922681 w 2074559"/>
                <a:gd name="connsiteY12" fmla="*/ 241942 h 1973046"/>
                <a:gd name="connsiteX13" fmla="*/ 1863067 w 2074559"/>
                <a:gd name="connsiteY13" fmla="*/ 1457986 h 197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4559" h="1973046">
                  <a:moveTo>
                    <a:pt x="287" y="14"/>
                  </a:move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074559" y="1462228"/>
                  </a:moveTo>
                  <a:lnTo>
                    <a:pt x="1577812" y="1973046"/>
                  </a:lnTo>
                  <a:lnTo>
                    <a:pt x="927359" y="1439217"/>
                  </a:lnTo>
                  <a:lnTo>
                    <a:pt x="1128796" y="1443257"/>
                  </a:lnTo>
                  <a:cubicBezTo>
                    <a:pt x="953200" y="1038705"/>
                    <a:pt x="586692" y="770653"/>
                    <a:pt x="176141" y="705848"/>
                  </a:cubicBezTo>
                  <a:lnTo>
                    <a:pt x="93924" y="696688"/>
                  </a:lnTo>
                  <a:lnTo>
                    <a:pt x="505557" y="433193"/>
                  </a:lnTo>
                  <a:lnTo>
                    <a:pt x="290884" y="26033"/>
                  </a:lnTo>
                  <a:lnTo>
                    <a:pt x="367497" y="37555"/>
                  </a:lnTo>
                  <a:cubicBezTo>
                    <a:pt x="560067" y="76551"/>
                    <a:pt x="747418" y="144907"/>
                    <a:pt x="922681" y="241942"/>
                  </a:cubicBezTo>
                  <a:cubicBezTo>
                    <a:pt x="1390050" y="500702"/>
                    <a:pt x="1730194" y="940554"/>
                    <a:pt x="1863067" y="1457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FFCC">
                    <a:shade val="30000"/>
                    <a:satMod val="115000"/>
                  </a:srgbClr>
                </a:gs>
                <a:gs pos="50000">
                  <a:srgbClr val="00FFCC">
                    <a:shade val="67500"/>
                    <a:satMod val="115000"/>
                  </a:srgbClr>
                </a:gs>
                <a:gs pos="100000">
                  <a:srgbClr val="00FF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035EC-1950-B80D-4091-22F2A972FBB0}"/>
                </a:ext>
              </a:extLst>
            </p:cNvPr>
            <p:cNvSpPr/>
            <p:nvPr/>
          </p:nvSpPr>
          <p:spPr>
            <a:xfrm rot="4320000">
              <a:off x="4358158" y="3806866"/>
              <a:ext cx="1980792" cy="1949264"/>
            </a:xfrm>
            <a:custGeom>
              <a:avLst/>
              <a:gdLst>
                <a:gd name="connsiteX0" fmla="*/ 195931 w 1980792"/>
                <a:gd name="connsiteY0" fmla="*/ 0 h 1949264"/>
                <a:gd name="connsiteX1" fmla="*/ 352034 w 1980792"/>
                <a:gd name="connsiteY1" fmla="*/ 31015 h 1949264"/>
                <a:gd name="connsiteX2" fmla="*/ 1769299 w 1980792"/>
                <a:gd name="connsiteY2" fmla="*/ 1434203 h 1949264"/>
                <a:gd name="connsiteX3" fmla="*/ 1980792 w 1980792"/>
                <a:gd name="connsiteY3" fmla="*/ 1438446 h 1949264"/>
                <a:gd name="connsiteX4" fmla="*/ 1484045 w 1980792"/>
                <a:gd name="connsiteY4" fmla="*/ 1949264 h 1949264"/>
                <a:gd name="connsiteX5" fmla="*/ 833592 w 1980792"/>
                <a:gd name="connsiteY5" fmla="*/ 1415435 h 1949264"/>
                <a:gd name="connsiteX6" fmla="*/ 1035029 w 1980792"/>
                <a:gd name="connsiteY6" fmla="*/ 1419475 h 1949264"/>
                <a:gd name="connsiteX7" fmla="*/ 64475 w 1980792"/>
                <a:gd name="connsiteY7" fmla="*/ 679406 h 1949264"/>
                <a:gd name="connsiteX8" fmla="*/ 0 w 1980792"/>
                <a:gd name="connsiteY8" fmla="*/ 673009 h 1949264"/>
                <a:gd name="connsiteX9" fmla="*/ 411790 w 1980792"/>
                <a:gd name="connsiteY9" fmla="*/ 409412 h 19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0792" h="1949264">
                  <a:moveTo>
                    <a:pt x="195931" y="0"/>
                  </a:moveTo>
                  <a:lnTo>
                    <a:pt x="352034" y="31015"/>
                  </a:lnTo>
                  <a:cubicBezTo>
                    <a:pt x="1029035" y="197699"/>
                    <a:pt x="1586771" y="723405"/>
                    <a:pt x="1769299" y="1434203"/>
                  </a:cubicBezTo>
                  <a:lnTo>
                    <a:pt x="1980792" y="1438446"/>
                  </a:lnTo>
                  <a:lnTo>
                    <a:pt x="1484045" y="1949264"/>
                  </a:lnTo>
                  <a:lnTo>
                    <a:pt x="833592" y="1415435"/>
                  </a:lnTo>
                  <a:lnTo>
                    <a:pt x="1035029" y="1419475"/>
                  </a:lnTo>
                  <a:cubicBezTo>
                    <a:pt x="858100" y="1011852"/>
                    <a:pt x="484801" y="739354"/>
                    <a:pt x="64475" y="679406"/>
                  </a:cubicBezTo>
                  <a:lnTo>
                    <a:pt x="0" y="673009"/>
                  </a:lnTo>
                  <a:lnTo>
                    <a:pt x="411790" y="4094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A7D8E9-EF8A-7529-B857-C6751612FB4B}"/>
                </a:ext>
              </a:extLst>
            </p:cNvPr>
            <p:cNvSpPr/>
            <p:nvPr/>
          </p:nvSpPr>
          <p:spPr>
            <a:xfrm rot="8640000">
              <a:off x="2780963" y="4462243"/>
              <a:ext cx="1981723" cy="1946668"/>
            </a:xfrm>
            <a:custGeom>
              <a:avLst/>
              <a:gdLst>
                <a:gd name="connsiteX0" fmla="*/ 1484976 w 1981723"/>
                <a:gd name="connsiteY0" fmla="*/ 1946668 h 1946668"/>
                <a:gd name="connsiteX1" fmla="*/ 834523 w 1981723"/>
                <a:gd name="connsiteY1" fmla="*/ 1412840 h 1946668"/>
                <a:gd name="connsiteX2" fmla="*/ 1035960 w 1981723"/>
                <a:gd name="connsiteY2" fmla="*/ 1416880 h 1946668"/>
                <a:gd name="connsiteX3" fmla="*/ 310605 w 1981723"/>
                <a:gd name="connsiteY3" fmla="*/ 737648 h 1946668"/>
                <a:gd name="connsiteX4" fmla="*/ 61683 w 1981723"/>
                <a:gd name="connsiteY4" fmla="*/ 676420 h 1946668"/>
                <a:gd name="connsiteX5" fmla="*/ 0 w 1981723"/>
                <a:gd name="connsiteY5" fmla="*/ 671007 h 1946668"/>
                <a:gd name="connsiteX6" fmla="*/ 412721 w 1981723"/>
                <a:gd name="connsiteY6" fmla="*/ 406815 h 1946668"/>
                <a:gd name="connsiteX7" fmla="*/ 198230 w 1981723"/>
                <a:gd name="connsiteY7" fmla="*/ 0 h 1946668"/>
                <a:gd name="connsiteX8" fmla="*/ 270100 w 1981723"/>
                <a:gd name="connsiteY8" fmla="*/ 10246 h 1946668"/>
                <a:gd name="connsiteX9" fmla="*/ 686258 w 1981723"/>
                <a:gd name="connsiteY9" fmla="*/ 143656 h 1946668"/>
                <a:gd name="connsiteX10" fmla="*/ 1770230 w 1981723"/>
                <a:gd name="connsiteY10" fmla="*/ 1431608 h 1946668"/>
                <a:gd name="connsiteX11" fmla="*/ 1981723 w 1981723"/>
                <a:gd name="connsiteY11" fmla="*/ 1435850 h 19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1723" h="1946668">
                  <a:moveTo>
                    <a:pt x="1484976" y="1946668"/>
                  </a:moveTo>
                  <a:lnTo>
                    <a:pt x="834523" y="1412840"/>
                  </a:lnTo>
                  <a:lnTo>
                    <a:pt x="1035960" y="1416880"/>
                  </a:lnTo>
                  <a:cubicBezTo>
                    <a:pt x="898407" y="1099975"/>
                    <a:pt x="635852" y="854114"/>
                    <a:pt x="310605" y="737648"/>
                  </a:cubicBezTo>
                  <a:cubicBezTo>
                    <a:pt x="229293" y="708531"/>
                    <a:pt x="145876" y="688151"/>
                    <a:pt x="61683" y="676420"/>
                  </a:cubicBezTo>
                  <a:lnTo>
                    <a:pt x="0" y="671007"/>
                  </a:lnTo>
                  <a:lnTo>
                    <a:pt x="412721" y="406815"/>
                  </a:lnTo>
                  <a:lnTo>
                    <a:pt x="198230" y="0"/>
                  </a:lnTo>
                  <a:lnTo>
                    <a:pt x="270100" y="10246"/>
                  </a:lnTo>
                  <a:cubicBezTo>
                    <a:pt x="412058" y="38640"/>
                    <a:pt x="551688" y="83087"/>
                    <a:pt x="686258" y="143656"/>
                  </a:cubicBezTo>
                  <a:cubicBezTo>
                    <a:pt x="1224537" y="385933"/>
                    <a:pt x="1623412" y="859868"/>
                    <a:pt x="1770230" y="1431608"/>
                  </a:cubicBezTo>
                  <a:lnTo>
                    <a:pt x="1981723" y="14358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9EC0BE-513C-5A4B-E485-68BC9CCA2C40}"/>
                </a:ext>
              </a:extLst>
            </p:cNvPr>
            <p:cNvSpPr/>
            <p:nvPr/>
          </p:nvSpPr>
          <p:spPr>
            <a:xfrm rot="12960000">
              <a:off x="1675052" y="3170211"/>
              <a:ext cx="1985086" cy="1948019"/>
            </a:xfrm>
            <a:custGeom>
              <a:avLst/>
              <a:gdLst>
                <a:gd name="connsiteX0" fmla="*/ 1488339 w 1985086"/>
                <a:gd name="connsiteY0" fmla="*/ 1948019 h 1948019"/>
                <a:gd name="connsiteX1" fmla="*/ 837886 w 1985086"/>
                <a:gd name="connsiteY1" fmla="*/ 1414191 h 1948019"/>
                <a:gd name="connsiteX2" fmla="*/ 1039323 w 1985086"/>
                <a:gd name="connsiteY2" fmla="*/ 1418231 h 1948019"/>
                <a:gd name="connsiteX3" fmla="*/ 76912 w 1985086"/>
                <a:gd name="connsiteY3" fmla="*/ 679353 h 1948019"/>
                <a:gd name="connsiteX4" fmla="*/ 0 w 1985086"/>
                <a:gd name="connsiteY4" fmla="*/ 674512 h 1948019"/>
                <a:gd name="connsiteX5" fmla="*/ 416084 w 1985086"/>
                <a:gd name="connsiteY5" fmla="*/ 408167 h 1948019"/>
                <a:gd name="connsiteX6" fmla="*/ 200881 w 1985086"/>
                <a:gd name="connsiteY6" fmla="*/ 0 h 1948019"/>
                <a:gd name="connsiteX7" fmla="*/ 257996 w 1985086"/>
                <a:gd name="connsiteY7" fmla="*/ 8173 h 1948019"/>
                <a:gd name="connsiteX8" fmla="*/ 1773593 w 1985086"/>
                <a:gd name="connsiteY8" fmla="*/ 1432958 h 1948019"/>
                <a:gd name="connsiteX9" fmla="*/ 1985086 w 1985086"/>
                <a:gd name="connsiteY9" fmla="*/ 1437201 h 194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86" h="1948019">
                  <a:moveTo>
                    <a:pt x="1488339" y="1948019"/>
                  </a:moveTo>
                  <a:lnTo>
                    <a:pt x="837886" y="1414191"/>
                  </a:lnTo>
                  <a:lnTo>
                    <a:pt x="1039323" y="1418231"/>
                  </a:lnTo>
                  <a:cubicBezTo>
                    <a:pt x="863639" y="1013476"/>
                    <a:pt x="494135" y="741661"/>
                    <a:pt x="76912" y="679353"/>
                  </a:cubicBezTo>
                  <a:lnTo>
                    <a:pt x="0" y="674512"/>
                  </a:lnTo>
                  <a:lnTo>
                    <a:pt x="416084" y="408167"/>
                  </a:lnTo>
                  <a:lnTo>
                    <a:pt x="200881" y="0"/>
                  </a:lnTo>
                  <a:lnTo>
                    <a:pt x="257996" y="8173"/>
                  </a:lnTo>
                  <a:cubicBezTo>
                    <a:pt x="975447" y="145894"/>
                    <a:pt x="1581315" y="684188"/>
                    <a:pt x="1773593" y="1432958"/>
                  </a:cubicBezTo>
                  <a:lnTo>
                    <a:pt x="1985086" y="14372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EEE4">
                    <a:shade val="30000"/>
                    <a:satMod val="115000"/>
                  </a:srgbClr>
                </a:gs>
                <a:gs pos="50000">
                  <a:srgbClr val="12EEE4">
                    <a:shade val="67500"/>
                    <a:satMod val="115000"/>
                  </a:srgbClr>
                </a:gs>
                <a:gs pos="100000">
                  <a:srgbClr val="12EEE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3FFB56-5AB1-ADAA-62D8-1A7DB443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37621" y="3566493"/>
            <a:ext cx="887361" cy="8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1B7-0682-2CC4-AA46-8125618D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78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67C5D-6986-BF1D-2AE3-752EF5F2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6</a:t>
            </a:fld>
            <a:endParaRPr lang="es-P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F85DD8-C38E-B2CA-3C0F-FE95ADA20E00}"/>
              </a:ext>
            </a:extLst>
          </p:cNvPr>
          <p:cNvSpPr/>
          <p:nvPr/>
        </p:nvSpPr>
        <p:spPr>
          <a:xfrm>
            <a:off x="4748594" y="2843906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244B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¿Cuáles son las estructuras repetitivas soportadas en Java?</a:t>
            </a:r>
            <a:endParaRPr lang="en-US" sz="18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F2C06-27CC-74A2-133D-DED478ED4142}"/>
              </a:ext>
            </a:extLst>
          </p:cNvPr>
          <p:cNvSpPr/>
          <p:nvPr/>
        </p:nvSpPr>
        <p:spPr>
          <a:xfrm>
            <a:off x="4748594" y="36381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A7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¿Cómo funciona la estructura repetitiva </a:t>
            </a:r>
            <a:r>
              <a:rPr lang="es-ES" sz="1800" b="1" dirty="0" err="1"/>
              <a:t>while</a:t>
            </a:r>
            <a:r>
              <a:rPr lang="es-ES" sz="1800" dirty="0"/>
              <a:t>?</a:t>
            </a:r>
            <a:endParaRPr lang="en-US" sz="18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43117-732F-7E59-D1B9-5C7D088ED758}"/>
              </a:ext>
            </a:extLst>
          </p:cNvPr>
          <p:cNvSpPr/>
          <p:nvPr/>
        </p:nvSpPr>
        <p:spPr>
          <a:xfrm>
            <a:off x="4748594" y="443240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1EB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¿Qué son contadores y acumuladores? Características</a:t>
            </a:r>
            <a:endParaRPr lang="en-US" sz="18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07C66A-9FAD-6209-D577-C2E1BE88B073}"/>
              </a:ext>
            </a:extLst>
          </p:cNvPr>
          <p:cNvSpPr/>
          <p:nvPr/>
        </p:nvSpPr>
        <p:spPr>
          <a:xfrm>
            <a:off x="4748594" y="2049655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B5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¿Qué es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estructura</a:t>
            </a:r>
            <a:r>
              <a:rPr lang="en-US" sz="1800" dirty="0"/>
              <a:t> repetitive o </a:t>
            </a:r>
            <a:r>
              <a:rPr lang="en-US" sz="1800" dirty="0" err="1"/>
              <a:t>bucle</a:t>
            </a:r>
            <a:r>
              <a:rPr lang="en-US" sz="1800" dirty="0"/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D5E3D9-7612-F94B-F061-6BAAAD684369}"/>
              </a:ext>
            </a:extLst>
          </p:cNvPr>
          <p:cNvSpPr/>
          <p:nvPr/>
        </p:nvSpPr>
        <p:spPr>
          <a:xfrm>
            <a:off x="4675773" y="1799617"/>
            <a:ext cx="7114149" cy="416599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FE13DDE-70D3-5515-228F-E015C2A27873}"/>
              </a:ext>
            </a:extLst>
          </p:cNvPr>
          <p:cNvSpPr/>
          <p:nvPr/>
        </p:nvSpPr>
        <p:spPr>
          <a:xfrm>
            <a:off x="4748594" y="5226657"/>
            <a:ext cx="6918110" cy="575420"/>
          </a:xfrm>
          <a:prstGeom prst="roundRect">
            <a:avLst>
              <a:gd name="adj" fmla="val 50000"/>
            </a:avLst>
          </a:prstGeom>
          <a:solidFill>
            <a:srgbClr val="00F3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06666"/>
                </a:solidFill>
              </a:rPr>
              <a:t>¿Qué es un centinela y cuál es su utilidad?</a:t>
            </a:r>
            <a:endParaRPr lang="en-US" sz="1800" dirty="0">
              <a:solidFill>
                <a:srgbClr val="006666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B4F01-6D35-F93F-B4D5-FD41A1E44C2B}"/>
              </a:ext>
            </a:extLst>
          </p:cNvPr>
          <p:cNvGrpSpPr/>
          <p:nvPr/>
        </p:nvGrpSpPr>
        <p:grpSpPr>
          <a:xfrm rot="3600000">
            <a:off x="167697" y="1520577"/>
            <a:ext cx="4648134" cy="4718812"/>
            <a:chOff x="1675052" y="1690099"/>
            <a:chExt cx="4648134" cy="4718812"/>
          </a:xfrm>
          <a:effectLst>
            <a:outerShdw blurRad="3048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B8DEF0-2C8E-8430-7393-124DBA082703}"/>
                </a:ext>
              </a:extLst>
            </p:cNvPr>
            <p:cNvSpPr/>
            <p:nvPr/>
          </p:nvSpPr>
          <p:spPr>
            <a:xfrm>
              <a:off x="4222613" y="2108644"/>
              <a:ext cx="1980828" cy="1946904"/>
            </a:xfrm>
            <a:custGeom>
              <a:avLst/>
              <a:gdLst>
                <a:gd name="connsiteX0" fmla="*/ 197213 w 1980828"/>
                <a:gd name="connsiteY0" fmla="*/ 0 h 1946904"/>
                <a:gd name="connsiteX1" fmla="*/ 369556 w 1980828"/>
                <a:gd name="connsiteY1" fmla="*/ 33336 h 1946904"/>
                <a:gd name="connsiteX2" fmla="*/ 591456 w 1980828"/>
                <a:gd name="connsiteY2" fmla="*/ 104551 h 1946904"/>
                <a:gd name="connsiteX3" fmla="*/ 1769335 w 1980828"/>
                <a:gd name="connsiteY3" fmla="*/ 1431844 h 1946904"/>
                <a:gd name="connsiteX4" fmla="*/ 1980828 w 1980828"/>
                <a:gd name="connsiteY4" fmla="*/ 1436086 h 1946904"/>
                <a:gd name="connsiteX5" fmla="*/ 1484081 w 1980828"/>
                <a:gd name="connsiteY5" fmla="*/ 1946904 h 1946904"/>
                <a:gd name="connsiteX6" fmla="*/ 833628 w 1980828"/>
                <a:gd name="connsiteY6" fmla="*/ 1413076 h 1946904"/>
                <a:gd name="connsiteX7" fmla="*/ 1035065 w 1980828"/>
                <a:gd name="connsiteY7" fmla="*/ 1417116 h 1946904"/>
                <a:gd name="connsiteX8" fmla="*/ 247448 w 1980828"/>
                <a:gd name="connsiteY8" fmla="*/ 717414 h 1946904"/>
                <a:gd name="connsiteX9" fmla="*/ 114004 w 1980828"/>
                <a:gd name="connsiteY9" fmla="*/ 685245 h 1946904"/>
                <a:gd name="connsiteX10" fmla="*/ 0 w 1980828"/>
                <a:gd name="connsiteY10" fmla="*/ 670669 h 1946904"/>
                <a:gd name="connsiteX11" fmla="*/ 411827 w 1980828"/>
                <a:gd name="connsiteY11" fmla="*/ 407050 h 194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828" h="1946904">
                  <a:moveTo>
                    <a:pt x="197213" y="0"/>
                  </a:moveTo>
                  <a:lnTo>
                    <a:pt x="369556" y="33336"/>
                  </a:lnTo>
                  <a:cubicBezTo>
                    <a:pt x="444402" y="52489"/>
                    <a:pt x="518503" y="76213"/>
                    <a:pt x="591456" y="104551"/>
                  </a:cubicBezTo>
                  <a:cubicBezTo>
                    <a:pt x="1175076" y="331254"/>
                    <a:pt x="1613609" y="825414"/>
                    <a:pt x="1769335" y="1431844"/>
                  </a:cubicBezTo>
                  <a:lnTo>
                    <a:pt x="1980828" y="1436086"/>
                  </a:lnTo>
                  <a:lnTo>
                    <a:pt x="1484081" y="1946904"/>
                  </a:lnTo>
                  <a:lnTo>
                    <a:pt x="833628" y="1413076"/>
                  </a:lnTo>
                  <a:lnTo>
                    <a:pt x="1035065" y="1417116"/>
                  </a:lnTo>
                  <a:cubicBezTo>
                    <a:pt x="888414" y="1079249"/>
                    <a:pt x="600239" y="823241"/>
                    <a:pt x="247448" y="717414"/>
                  </a:cubicBezTo>
                  <a:cubicBezTo>
                    <a:pt x="203349" y="704186"/>
                    <a:pt x="158802" y="693472"/>
                    <a:pt x="114004" y="685245"/>
                  </a:cubicBezTo>
                  <a:lnTo>
                    <a:pt x="0" y="670669"/>
                  </a:lnTo>
                  <a:lnTo>
                    <a:pt x="411827" y="4070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8FAC65-0430-B9AE-AB54-8884E5F58ED3}"/>
                </a:ext>
              </a:extLst>
            </p:cNvPr>
            <p:cNvSpPr/>
            <p:nvPr/>
          </p:nvSpPr>
          <p:spPr>
            <a:xfrm rot="17280000">
              <a:off x="2492175" y="1740856"/>
              <a:ext cx="2074559" cy="1973046"/>
            </a:xfrm>
            <a:custGeom>
              <a:avLst/>
              <a:gdLst>
                <a:gd name="connsiteX0" fmla="*/ 287 w 2074559"/>
                <a:gd name="connsiteY0" fmla="*/ 14 h 1973046"/>
                <a:gd name="connsiteX1" fmla="*/ 0 w 2074559"/>
                <a:gd name="connsiteY1" fmla="*/ 6 h 1973046"/>
                <a:gd name="connsiteX2" fmla="*/ 0 w 2074559"/>
                <a:gd name="connsiteY2" fmla="*/ 0 h 1973046"/>
                <a:gd name="connsiteX3" fmla="*/ 2074559 w 2074559"/>
                <a:gd name="connsiteY3" fmla="*/ 1462228 h 1973046"/>
                <a:gd name="connsiteX4" fmla="*/ 1577812 w 2074559"/>
                <a:gd name="connsiteY4" fmla="*/ 1973046 h 1973046"/>
                <a:gd name="connsiteX5" fmla="*/ 927359 w 2074559"/>
                <a:gd name="connsiteY5" fmla="*/ 1439217 h 1973046"/>
                <a:gd name="connsiteX6" fmla="*/ 1128796 w 2074559"/>
                <a:gd name="connsiteY6" fmla="*/ 1443257 h 1973046"/>
                <a:gd name="connsiteX7" fmla="*/ 176141 w 2074559"/>
                <a:gd name="connsiteY7" fmla="*/ 705848 h 1973046"/>
                <a:gd name="connsiteX8" fmla="*/ 93924 w 2074559"/>
                <a:gd name="connsiteY8" fmla="*/ 696688 h 1973046"/>
                <a:gd name="connsiteX9" fmla="*/ 505557 w 2074559"/>
                <a:gd name="connsiteY9" fmla="*/ 433193 h 1973046"/>
                <a:gd name="connsiteX10" fmla="*/ 290884 w 2074559"/>
                <a:gd name="connsiteY10" fmla="*/ 26033 h 1973046"/>
                <a:gd name="connsiteX11" fmla="*/ 367497 w 2074559"/>
                <a:gd name="connsiteY11" fmla="*/ 37555 h 1973046"/>
                <a:gd name="connsiteX12" fmla="*/ 922681 w 2074559"/>
                <a:gd name="connsiteY12" fmla="*/ 241942 h 1973046"/>
                <a:gd name="connsiteX13" fmla="*/ 1863067 w 2074559"/>
                <a:gd name="connsiteY13" fmla="*/ 1457986 h 197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4559" h="1973046">
                  <a:moveTo>
                    <a:pt x="287" y="14"/>
                  </a:move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074559" y="1462228"/>
                  </a:moveTo>
                  <a:lnTo>
                    <a:pt x="1577812" y="1973046"/>
                  </a:lnTo>
                  <a:lnTo>
                    <a:pt x="927359" y="1439217"/>
                  </a:lnTo>
                  <a:lnTo>
                    <a:pt x="1128796" y="1443257"/>
                  </a:lnTo>
                  <a:cubicBezTo>
                    <a:pt x="953200" y="1038705"/>
                    <a:pt x="586692" y="770653"/>
                    <a:pt x="176141" y="705848"/>
                  </a:cubicBezTo>
                  <a:lnTo>
                    <a:pt x="93924" y="696688"/>
                  </a:lnTo>
                  <a:lnTo>
                    <a:pt x="505557" y="433193"/>
                  </a:lnTo>
                  <a:lnTo>
                    <a:pt x="290884" y="26033"/>
                  </a:lnTo>
                  <a:lnTo>
                    <a:pt x="367497" y="37555"/>
                  </a:lnTo>
                  <a:cubicBezTo>
                    <a:pt x="560067" y="76551"/>
                    <a:pt x="747418" y="144907"/>
                    <a:pt x="922681" y="241942"/>
                  </a:cubicBezTo>
                  <a:cubicBezTo>
                    <a:pt x="1390050" y="500702"/>
                    <a:pt x="1730194" y="940554"/>
                    <a:pt x="1863067" y="1457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FFCC">
                    <a:shade val="30000"/>
                    <a:satMod val="115000"/>
                  </a:srgbClr>
                </a:gs>
                <a:gs pos="50000">
                  <a:srgbClr val="00FFCC">
                    <a:shade val="67500"/>
                    <a:satMod val="115000"/>
                  </a:srgbClr>
                </a:gs>
                <a:gs pos="100000">
                  <a:srgbClr val="00FF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035EC-1950-B80D-4091-22F2A972FBB0}"/>
                </a:ext>
              </a:extLst>
            </p:cNvPr>
            <p:cNvSpPr/>
            <p:nvPr/>
          </p:nvSpPr>
          <p:spPr>
            <a:xfrm rot="4320000">
              <a:off x="4358158" y="3806866"/>
              <a:ext cx="1980792" cy="1949264"/>
            </a:xfrm>
            <a:custGeom>
              <a:avLst/>
              <a:gdLst>
                <a:gd name="connsiteX0" fmla="*/ 195931 w 1980792"/>
                <a:gd name="connsiteY0" fmla="*/ 0 h 1949264"/>
                <a:gd name="connsiteX1" fmla="*/ 352034 w 1980792"/>
                <a:gd name="connsiteY1" fmla="*/ 31015 h 1949264"/>
                <a:gd name="connsiteX2" fmla="*/ 1769299 w 1980792"/>
                <a:gd name="connsiteY2" fmla="*/ 1434203 h 1949264"/>
                <a:gd name="connsiteX3" fmla="*/ 1980792 w 1980792"/>
                <a:gd name="connsiteY3" fmla="*/ 1438446 h 1949264"/>
                <a:gd name="connsiteX4" fmla="*/ 1484045 w 1980792"/>
                <a:gd name="connsiteY4" fmla="*/ 1949264 h 1949264"/>
                <a:gd name="connsiteX5" fmla="*/ 833592 w 1980792"/>
                <a:gd name="connsiteY5" fmla="*/ 1415435 h 1949264"/>
                <a:gd name="connsiteX6" fmla="*/ 1035029 w 1980792"/>
                <a:gd name="connsiteY6" fmla="*/ 1419475 h 1949264"/>
                <a:gd name="connsiteX7" fmla="*/ 64475 w 1980792"/>
                <a:gd name="connsiteY7" fmla="*/ 679406 h 1949264"/>
                <a:gd name="connsiteX8" fmla="*/ 0 w 1980792"/>
                <a:gd name="connsiteY8" fmla="*/ 673009 h 1949264"/>
                <a:gd name="connsiteX9" fmla="*/ 411790 w 1980792"/>
                <a:gd name="connsiteY9" fmla="*/ 409412 h 19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0792" h="1949264">
                  <a:moveTo>
                    <a:pt x="195931" y="0"/>
                  </a:moveTo>
                  <a:lnTo>
                    <a:pt x="352034" y="31015"/>
                  </a:lnTo>
                  <a:cubicBezTo>
                    <a:pt x="1029035" y="197699"/>
                    <a:pt x="1586771" y="723405"/>
                    <a:pt x="1769299" y="1434203"/>
                  </a:cubicBezTo>
                  <a:lnTo>
                    <a:pt x="1980792" y="1438446"/>
                  </a:lnTo>
                  <a:lnTo>
                    <a:pt x="1484045" y="1949264"/>
                  </a:lnTo>
                  <a:lnTo>
                    <a:pt x="833592" y="1415435"/>
                  </a:lnTo>
                  <a:lnTo>
                    <a:pt x="1035029" y="1419475"/>
                  </a:lnTo>
                  <a:cubicBezTo>
                    <a:pt x="858100" y="1011852"/>
                    <a:pt x="484801" y="739354"/>
                    <a:pt x="64475" y="679406"/>
                  </a:cubicBezTo>
                  <a:lnTo>
                    <a:pt x="0" y="673009"/>
                  </a:lnTo>
                  <a:lnTo>
                    <a:pt x="411790" y="4094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A7D8E9-EF8A-7529-B857-C6751612FB4B}"/>
                </a:ext>
              </a:extLst>
            </p:cNvPr>
            <p:cNvSpPr/>
            <p:nvPr/>
          </p:nvSpPr>
          <p:spPr>
            <a:xfrm rot="8640000">
              <a:off x="2780963" y="4462243"/>
              <a:ext cx="1981723" cy="1946668"/>
            </a:xfrm>
            <a:custGeom>
              <a:avLst/>
              <a:gdLst>
                <a:gd name="connsiteX0" fmla="*/ 1484976 w 1981723"/>
                <a:gd name="connsiteY0" fmla="*/ 1946668 h 1946668"/>
                <a:gd name="connsiteX1" fmla="*/ 834523 w 1981723"/>
                <a:gd name="connsiteY1" fmla="*/ 1412840 h 1946668"/>
                <a:gd name="connsiteX2" fmla="*/ 1035960 w 1981723"/>
                <a:gd name="connsiteY2" fmla="*/ 1416880 h 1946668"/>
                <a:gd name="connsiteX3" fmla="*/ 310605 w 1981723"/>
                <a:gd name="connsiteY3" fmla="*/ 737648 h 1946668"/>
                <a:gd name="connsiteX4" fmla="*/ 61683 w 1981723"/>
                <a:gd name="connsiteY4" fmla="*/ 676420 h 1946668"/>
                <a:gd name="connsiteX5" fmla="*/ 0 w 1981723"/>
                <a:gd name="connsiteY5" fmla="*/ 671007 h 1946668"/>
                <a:gd name="connsiteX6" fmla="*/ 412721 w 1981723"/>
                <a:gd name="connsiteY6" fmla="*/ 406815 h 1946668"/>
                <a:gd name="connsiteX7" fmla="*/ 198230 w 1981723"/>
                <a:gd name="connsiteY7" fmla="*/ 0 h 1946668"/>
                <a:gd name="connsiteX8" fmla="*/ 270100 w 1981723"/>
                <a:gd name="connsiteY8" fmla="*/ 10246 h 1946668"/>
                <a:gd name="connsiteX9" fmla="*/ 686258 w 1981723"/>
                <a:gd name="connsiteY9" fmla="*/ 143656 h 1946668"/>
                <a:gd name="connsiteX10" fmla="*/ 1770230 w 1981723"/>
                <a:gd name="connsiteY10" fmla="*/ 1431608 h 1946668"/>
                <a:gd name="connsiteX11" fmla="*/ 1981723 w 1981723"/>
                <a:gd name="connsiteY11" fmla="*/ 1435850 h 19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1723" h="1946668">
                  <a:moveTo>
                    <a:pt x="1484976" y="1946668"/>
                  </a:moveTo>
                  <a:lnTo>
                    <a:pt x="834523" y="1412840"/>
                  </a:lnTo>
                  <a:lnTo>
                    <a:pt x="1035960" y="1416880"/>
                  </a:lnTo>
                  <a:cubicBezTo>
                    <a:pt x="898407" y="1099975"/>
                    <a:pt x="635852" y="854114"/>
                    <a:pt x="310605" y="737648"/>
                  </a:cubicBezTo>
                  <a:cubicBezTo>
                    <a:pt x="229293" y="708531"/>
                    <a:pt x="145876" y="688151"/>
                    <a:pt x="61683" y="676420"/>
                  </a:cubicBezTo>
                  <a:lnTo>
                    <a:pt x="0" y="671007"/>
                  </a:lnTo>
                  <a:lnTo>
                    <a:pt x="412721" y="406815"/>
                  </a:lnTo>
                  <a:lnTo>
                    <a:pt x="198230" y="0"/>
                  </a:lnTo>
                  <a:lnTo>
                    <a:pt x="270100" y="10246"/>
                  </a:lnTo>
                  <a:cubicBezTo>
                    <a:pt x="412058" y="38640"/>
                    <a:pt x="551688" y="83087"/>
                    <a:pt x="686258" y="143656"/>
                  </a:cubicBezTo>
                  <a:cubicBezTo>
                    <a:pt x="1224537" y="385933"/>
                    <a:pt x="1623412" y="859868"/>
                    <a:pt x="1770230" y="1431608"/>
                  </a:cubicBezTo>
                  <a:lnTo>
                    <a:pt x="1981723" y="14358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9EC0BE-513C-5A4B-E485-68BC9CCA2C40}"/>
                </a:ext>
              </a:extLst>
            </p:cNvPr>
            <p:cNvSpPr/>
            <p:nvPr/>
          </p:nvSpPr>
          <p:spPr>
            <a:xfrm rot="12960000">
              <a:off x="1675052" y="3170211"/>
              <a:ext cx="1985086" cy="1948019"/>
            </a:xfrm>
            <a:custGeom>
              <a:avLst/>
              <a:gdLst>
                <a:gd name="connsiteX0" fmla="*/ 1488339 w 1985086"/>
                <a:gd name="connsiteY0" fmla="*/ 1948019 h 1948019"/>
                <a:gd name="connsiteX1" fmla="*/ 837886 w 1985086"/>
                <a:gd name="connsiteY1" fmla="*/ 1414191 h 1948019"/>
                <a:gd name="connsiteX2" fmla="*/ 1039323 w 1985086"/>
                <a:gd name="connsiteY2" fmla="*/ 1418231 h 1948019"/>
                <a:gd name="connsiteX3" fmla="*/ 76912 w 1985086"/>
                <a:gd name="connsiteY3" fmla="*/ 679353 h 1948019"/>
                <a:gd name="connsiteX4" fmla="*/ 0 w 1985086"/>
                <a:gd name="connsiteY4" fmla="*/ 674512 h 1948019"/>
                <a:gd name="connsiteX5" fmla="*/ 416084 w 1985086"/>
                <a:gd name="connsiteY5" fmla="*/ 408167 h 1948019"/>
                <a:gd name="connsiteX6" fmla="*/ 200881 w 1985086"/>
                <a:gd name="connsiteY6" fmla="*/ 0 h 1948019"/>
                <a:gd name="connsiteX7" fmla="*/ 257996 w 1985086"/>
                <a:gd name="connsiteY7" fmla="*/ 8173 h 1948019"/>
                <a:gd name="connsiteX8" fmla="*/ 1773593 w 1985086"/>
                <a:gd name="connsiteY8" fmla="*/ 1432958 h 1948019"/>
                <a:gd name="connsiteX9" fmla="*/ 1985086 w 1985086"/>
                <a:gd name="connsiteY9" fmla="*/ 1437201 h 194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86" h="1948019">
                  <a:moveTo>
                    <a:pt x="1488339" y="1948019"/>
                  </a:moveTo>
                  <a:lnTo>
                    <a:pt x="837886" y="1414191"/>
                  </a:lnTo>
                  <a:lnTo>
                    <a:pt x="1039323" y="1418231"/>
                  </a:lnTo>
                  <a:cubicBezTo>
                    <a:pt x="863639" y="1013476"/>
                    <a:pt x="494135" y="741661"/>
                    <a:pt x="76912" y="679353"/>
                  </a:cubicBezTo>
                  <a:lnTo>
                    <a:pt x="0" y="674512"/>
                  </a:lnTo>
                  <a:lnTo>
                    <a:pt x="416084" y="408167"/>
                  </a:lnTo>
                  <a:lnTo>
                    <a:pt x="200881" y="0"/>
                  </a:lnTo>
                  <a:lnTo>
                    <a:pt x="257996" y="8173"/>
                  </a:lnTo>
                  <a:cubicBezTo>
                    <a:pt x="975447" y="145894"/>
                    <a:pt x="1581315" y="684188"/>
                    <a:pt x="1773593" y="1432958"/>
                  </a:cubicBezTo>
                  <a:lnTo>
                    <a:pt x="1985086" y="14372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EEE4">
                    <a:shade val="30000"/>
                    <a:satMod val="115000"/>
                  </a:srgbClr>
                </a:gs>
                <a:gs pos="50000">
                  <a:srgbClr val="12EEE4">
                    <a:shade val="67500"/>
                    <a:satMod val="115000"/>
                  </a:srgbClr>
                </a:gs>
                <a:gs pos="100000">
                  <a:srgbClr val="12EEE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C24B8BF-3FFA-39A7-EFD1-A4AF97346B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53998" y="3558922"/>
            <a:ext cx="976781" cy="8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>
                <a:latin typeface="+mn-lt"/>
              </a:rPr>
              <a:t>Estructuras Repetitivas. Sentencia 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es-ES" dirty="0">
                <a:latin typeface="+mn-lt"/>
              </a:rPr>
              <a:t> (II)</a:t>
            </a:r>
            <a:endParaRPr lang="en-US" dirty="0">
              <a:latin typeface="+mn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  <a:latin typeface="Helvetica"/>
              </a:rPr>
              <a:t>Semana 06 - Sesión 12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595"/>
            <a:ext cx="10515600" cy="785528"/>
          </a:xfrm>
        </p:spPr>
        <p:txBody>
          <a:bodyPr/>
          <a:lstStyle/>
          <a:p>
            <a:r>
              <a:rPr lang="es-ES"/>
              <a:t>Conocimientos previos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408112"/>
            <a:ext cx="4978139" cy="4948237"/>
          </a:xfrm>
        </p:spPr>
        <p:txBody>
          <a:bodyPr>
            <a:normAutofit fontScale="85000" lnSpcReduction="20000"/>
          </a:bodyPr>
          <a:lstStyle/>
          <a:p>
            <a:pPr marL="50800" indent="0">
              <a:lnSpc>
                <a:spcPct val="110000"/>
              </a:lnSpc>
              <a:buNone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Ejercicio</a:t>
            </a:r>
          </a:p>
          <a:p>
            <a:pPr marL="50800" indent="0">
              <a:lnSpc>
                <a:spcPct val="110000"/>
              </a:lnSpc>
              <a:buNone/>
            </a:pPr>
            <a:r>
              <a:rPr lang="es-ES" dirty="0">
                <a:solidFill>
                  <a:srgbClr val="00B0F0"/>
                </a:solidFill>
              </a:rPr>
              <a:t>Escribir un programa en Java que halle la suma de los dígitos de un número ingresado por el usuario.</a:t>
            </a:r>
          </a:p>
          <a:p>
            <a:pPr marL="50800" indent="0">
              <a:lnSpc>
                <a:spcPct val="110000"/>
              </a:lnSpc>
              <a:buNone/>
            </a:pP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>
              <a:lnSpc>
                <a:spcPct val="110000"/>
              </a:lnSpc>
              <a:buNone/>
            </a:pPr>
            <a:r>
              <a:rPr lang="es-ES" b="1" dirty="0">
                <a:solidFill>
                  <a:schemeClr val="tx1"/>
                </a:solidFill>
              </a:rPr>
              <a:t>Observa y responde:</a:t>
            </a:r>
          </a:p>
          <a:p>
            <a:pPr>
              <a:lnSpc>
                <a:spcPct val="11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¿Cuántas veces se ejecuta el bucle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while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¿Se utiliza un centinela?</a:t>
            </a:r>
          </a:p>
          <a:p>
            <a:pPr>
              <a:lnSpc>
                <a:spcPct val="11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¿Cómo serían las condiciones en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if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while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si anteponemos un operador NOT?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D03B07-1E03-E88B-D60C-E291CEFC8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30" y="1669085"/>
            <a:ext cx="5161739" cy="4426290"/>
          </a:xfrm>
          <a:prstGeom prst="roundRect">
            <a:avLst>
              <a:gd name="adj" fmla="val 2871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 lector 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numero, suma 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"Ingrese un número entre 1000 y 9999: 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 = lector.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(numero &gt;=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&amp;&amp; numero &lt;=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9999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(numero &gt;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suma += (numero %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numero /=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"Suma de los dígitos: "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suma);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"Valor fuera de rango!"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Logro de aprendizaje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/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desarrolla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programas con la estructura repetitiva </a:t>
            </a:r>
            <a:r>
              <a:rPr lang="es-ES" dirty="0" err="1">
                <a:solidFill>
                  <a:schemeClr val="accent4"/>
                </a:solidFill>
              </a:rPr>
              <a:t>while</a:t>
            </a:r>
            <a:r>
              <a:rPr lang="es-ES" dirty="0"/>
              <a:t> </a:t>
            </a:r>
            <a:r>
              <a:rPr lang="es-ES" dirty="0">
                <a:solidFill>
                  <a:srgbClr val="D3052C"/>
                </a:solidFill>
              </a:rPr>
              <a:t>utilizando un IDE Java </a:t>
            </a:r>
            <a:r>
              <a:rPr lang="es-ES" dirty="0">
                <a:solidFill>
                  <a:srgbClr val="7030A0"/>
                </a:solidFill>
              </a:rPr>
              <a:t>para resolver problemas sencillos que requieren acciones que se ejecuten repetidamente.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accent3"/>
                </a:solidFill>
              </a:rPr>
              <a:t>Imagen </a:t>
            </a:r>
            <a:r>
              <a:rPr lang="en-US" sz="900" err="1">
                <a:solidFill>
                  <a:schemeClr val="accent3"/>
                </a:solidFill>
              </a:rPr>
              <a:t>obtenida</a:t>
            </a:r>
            <a:r>
              <a:rPr lang="en-US" sz="900">
                <a:solidFill>
                  <a:schemeClr val="accent3"/>
                </a:solidFill>
              </a:rPr>
              <a:t> de:</a:t>
            </a:r>
            <a:br>
              <a:rPr lang="en-US" sz="900">
                <a:solidFill>
                  <a:schemeClr val="accent3"/>
                </a:solidFill>
              </a:rPr>
            </a:br>
            <a:r>
              <a:rPr lang="en-US" sz="90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1507</Words>
  <Application>Microsoft Office PowerPoint</Application>
  <PresentationFormat>Widescreen</PresentationFormat>
  <Paragraphs>151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Helvetica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Dudas de la clase anterior</vt:lpstr>
      <vt:lpstr>Estructuras Repetitivas. Sentencia while (II)</vt:lpstr>
      <vt:lpstr>Conocimientos previos</vt:lpstr>
      <vt:lpstr>Logro de aprendizaje</vt:lpstr>
      <vt:lpstr>Utilidad</vt:lpstr>
      <vt:lpstr>PowerPoint Presentation</vt:lpstr>
      <vt:lpstr>PowerPoint Presentation</vt:lpstr>
      <vt:lpstr>Instrucción while</vt:lpstr>
      <vt:lpstr>PowerPoint Presentation</vt:lpstr>
      <vt:lpstr>Ejercicio 1</vt:lpstr>
      <vt:lpstr>Ejercicio 2</vt:lpstr>
      <vt:lpstr>Ejercicio 3</vt:lpstr>
      <vt:lpstr>Tarea grupal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06-Sesión 12</dc:title>
  <dc:creator>jorgerodcas@hotmail.com</dc:creator>
  <cp:lastModifiedBy>Jorge Martín Rodríguez Castro</cp:lastModifiedBy>
  <cp:revision>128</cp:revision>
  <dcterms:modified xsi:type="dcterms:W3CDTF">2024-01-18T07:32:20Z</dcterms:modified>
</cp:coreProperties>
</file>